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2"/>
  </p:notesMasterIdLst>
  <p:handoutMasterIdLst>
    <p:handoutMasterId r:id="rId33"/>
  </p:handoutMasterIdLst>
  <p:sldIdLst>
    <p:sldId id="256" r:id="rId6"/>
    <p:sldId id="322" r:id="rId7"/>
    <p:sldId id="347" r:id="rId8"/>
    <p:sldId id="359" r:id="rId9"/>
    <p:sldId id="348" r:id="rId10"/>
    <p:sldId id="338" r:id="rId11"/>
    <p:sldId id="339" r:id="rId12"/>
    <p:sldId id="349" r:id="rId13"/>
    <p:sldId id="350" r:id="rId14"/>
    <p:sldId id="355" r:id="rId15"/>
    <p:sldId id="356" r:id="rId16"/>
    <p:sldId id="351" r:id="rId17"/>
    <p:sldId id="352" r:id="rId18"/>
    <p:sldId id="353" r:id="rId19"/>
    <p:sldId id="354" r:id="rId20"/>
    <p:sldId id="342" r:id="rId21"/>
    <p:sldId id="343" r:id="rId22"/>
    <p:sldId id="360" r:id="rId23"/>
    <p:sldId id="323" r:id="rId24"/>
    <p:sldId id="328" r:id="rId25"/>
    <p:sldId id="329" r:id="rId26"/>
    <p:sldId id="358" r:id="rId27"/>
    <p:sldId id="357" r:id="rId28"/>
    <p:sldId id="327" r:id="rId29"/>
    <p:sldId id="346" r:id="rId30"/>
    <p:sldId id="257" r:id="rId3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15-12-2022</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15-12-2022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Tears" TargetMode="External"/><Relationship Id="rId13" Type="http://schemas.openxmlformats.org/officeDocument/2006/relationships/hyperlink" Target="https://en.wikipedia.org/wiki/Gastrointestinal_tract" TargetMode="External"/><Relationship Id="rId3" Type="http://schemas.openxmlformats.org/officeDocument/2006/relationships/hyperlink" Target="https://en.wikipedia.org/wiki/Fight_or_flight_response" TargetMode="External"/><Relationship Id="rId7" Type="http://schemas.openxmlformats.org/officeDocument/2006/relationships/hyperlink" Target="https://en.wikipedia.org/wiki/Salivation" TargetMode="External"/><Relationship Id="rId12" Type="http://schemas.openxmlformats.org/officeDocument/2006/relationships/hyperlink" Target="https://en.wikipedia.org/wiki/Neuron"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exual_arousal" TargetMode="External"/><Relationship Id="rId11" Type="http://schemas.openxmlformats.org/officeDocument/2006/relationships/hyperlink" Target="https://en.wikipedia.org/wiki/Defecation" TargetMode="External"/><Relationship Id="rId5" Type="http://schemas.openxmlformats.org/officeDocument/2006/relationships/hyperlink" Target="https://en.wikipedia.org/wiki/Sympathetic_nervous_system#cite_note-brodal-4" TargetMode="External"/><Relationship Id="rId10" Type="http://schemas.openxmlformats.org/officeDocument/2006/relationships/hyperlink" Target="https://en.wikipedia.org/wiki/Digestion" TargetMode="External"/><Relationship Id="rId4" Type="http://schemas.openxmlformats.org/officeDocument/2006/relationships/hyperlink" Target="https://en.wikipedia.org/wiki/Homeostasis" TargetMode="External"/><Relationship Id="rId9" Type="http://schemas.openxmlformats.org/officeDocument/2006/relationships/hyperlink" Target="https://en.wikipedia.org/wiki/Urin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i</a:t>
            </a:r>
            <a:r>
              <a:rPr lang="en-US" b="0" i="0" dirty="0">
                <a:solidFill>
                  <a:srgbClr val="353740"/>
                </a:solidFill>
                <a:effectLst/>
                <a:latin typeface="ColfaxAI"/>
              </a:rPr>
              <a:t>s the executive function that coordinates and controls other cognitive processes, such as memory, attention, and problem-solving. It is responsible for the planning and execution of tasks, the ability to switch between tasks, the ability to monitor performance, inhibit inappropriate responses, and regulate emotions.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408315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DPSD = </a:t>
            </a:r>
            <a:r>
              <a:rPr lang="nl-NL" dirty="0" err="1"/>
              <a:t>dual-process</a:t>
            </a:r>
            <a:r>
              <a:rPr lang="nl-NL" dirty="0"/>
              <a:t> </a:t>
            </a:r>
            <a:r>
              <a:rPr lang="nl-NL" dirty="0" err="1"/>
              <a:t>signal-detection</a:t>
            </a:r>
            <a:endParaRPr lang="nl-NL" dirty="0"/>
          </a:p>
          <a:p>
            <a:r>
              <a:rPr lang="en-US" b="0" i="0" dirty="0">
                <a:solidFill>
                  <a:srgbClr val="111111"/>
                </a:solidFill>
                <a:effectLst/>
                <a:latin typeface="Inter Var"/>
              </a:rPr>
              <a:t>The dual-process signal-detection (DPSD) model assumes that recognition memory is based on recollection of qualitative information or on a signal-detection-based familiarity process.</a:t>
            </a:r>
            <a:endParaRPr lang="nl-NL" dirty="0"/>
          </a:p>
          <a:p>
            <a:endParaRPr lang="nl-NL" dirty="0"/>
          </a:p>
          <a:p>
            <a:r>
              <a:rPr lang="nl-NL" dirty="0"/>
              <a:t>CDP = </a:t>
            </a:r>
            <a:r>
              <a:rPr lang="nl-NL" dirty="0" err="1"/>
              <a:t>continuous</a:t>
            </a:r>
            <a:r>
              <a:rPr lang="nl-NL" dirty="0"/>
              <a:t> </a:t>
            </a:r>
            <a:r>
              <a:rPr lang="nl-NL" dirty="0" err="1"/>
              <a:t>dual</a:t>
            </a:r>
            <a:r>
              <a:rPr lang="nl-NL" dirty="0"/>
              <a:t> </a:t>
            </a:r>
            <a:r>
              <a:rPr lang="nl-NL" dirty="0" err="1"/>
              <a:t>process</a:t>
            </a:r>
            <a:endParaRPr lang="en-NL" dirty="0"/>
          </a:p>
          <a:p>
            <a:r>
              <a:rPr lang="en-US" b="0" i="0" dirty="0">
                <a:solidFill>
                  <a:srgbClr val="212121"/>
                </a:solidFill>
                <a:effectLst/>
                <a:latin typeface="BlinkMacSystemFont"/>
              </a:rPr>
              <a:t>The dual-process theory of recognition memory holds that recognition ‘decisions’ can be based on either recollection or familiarity, and the </a:t>
            </a:r>
            <a:r>
              <a:rPr lang="en-US" b="0" i="0" dirty="0" err="1">
                <a:solidFill>
                  <a:srgbClr val="212121"/>
                </a:solidFill>
                <a:effectLst/>
                <a:latin typeface="BlinkMacSystemFont"/>
              </a:rPr>
              <a:t>gues</a:t>
            </a:r>
            <a:r>
              <a:rPr lang="en-US" b="0" i="0" dirty="0">
                <a:solidFill>
                  <a:srgbClr val="212121"/>
                </a:solidFill>
                <a:effectLst/>
                <a:latin typeface="BlinkMacSystemFont"/>
              </a:rPr>
              <a:t>/know/remember procedure is seen as continuous flow and see recollection as a stronger form of familiarity.</a:t>
            </a:r>
          </a:p>
          <a:p>
            <a:endParaRPr lang="en-US" b="0" i="0" dirty="0">
              <a:solidFill>
                <a:srgbClr val="212121"/>
              </a:solidFill>
              <a:effectLst/>
              <a:latin typeface="BlinkMacSystemFont"/>
            </a:endParaRPr>
          </a:p>
          <a:p>
            <a:r>
              <a:rPr lang="en-US" b="0" i="0" dirty="0">
                <a:solidFill>
                  <a:srgbClr val="212121"/>
                </a:solidFill>
                <a:effectLst/>
                <a:latin typeface="BlinkMacSystemFont"/>
              </a:rPr>
              <a:t>What’s important to remember is that the signals stored in the long-term memory is compared to that in the working-memory.</a:t>
            </a:r>
            <a:endParaRPr lang="en-GB" dirty="0"/>
          </a:p>
        </p:txBody>
      </p:sp>
      <p:sp>
        <p:nvSpPr>
          <p:cNvPr id="4" name="Slide Number Placeholder 3"/>
          <p:cNvSpPr>
            <a:spLocks noGrp="1"/>
          </p:cNvSpPr>
          <p:nvPr>
            <p:ph type="sldNum" sz="quarter" idx="5"/>
          </p:nvPr>
        </p:nvSpPr>
        <p:spPr/>
        <p:txBody>
          <a:bodyPr/>
          <a:lstStyle/>
          <a:p>
            <a:fld id="{28FC5874-2264-DB45-A455-DDA96B8CCAE6}" type="slidenum">
              <a:rPr lang="nl-NL" smtClean="0"/>
              <a:t>17</a:t>
            </a:fld>
            <a:endParaRPr lang="nl-NL"/>
          </a:p>
        </p:txBody>
      </p:sp>
    </p:spTree>
    <p:extLst>
      <p:ext uri="{BB962C8B-B14F-4D97-AF65-F5344CB8AC3E}">
        <p14:creationId xmlns:p14="http://schemas.microsoft.com/office/powerpoint/2010/main" val="382708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Reinforcement Learning is learning what to do and how to map situations to actions. The end result is to maximize the numerical reward signal. The learner is not told which action to take, but instead must discover which action will yield the maximum reward. </a:t>
            </a:r>
            <a:endParaRPr lang="en-NL" dirty="0"/>
          </a:p>
          <a:p>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21</a:t>
            </a:fld>
            <a:endParaRPr lang="nl-NL"/>
          </a:p>
        </p:txBody>
      </p:sp>
    </p:spTree>
    <p:extLst>
      <p:ext uri="{BB962C8B-B14F-4D97-AF65-F5344CB8AC3E}">
        <p14:creationId xmlns:p14="http://schemas.microsoft.com/office/powerpoint/2010/main" val="1038334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53740"/>
                </a:solidFill>
                <a:effectLst/>
                <a:latin typeface="ColfaxAI"/>
              </a:rPr>
              <a:t>Information gain is the process of learning from new information or experiences. It is a fundamental aspect of cognition, as it allows us to acquire new knowledge, revise existing beliefs and make decisions more effectively. Information gain occurs when new facts or concepts are added to existing knowledge, resulting in a better understanding of a particular situation or subject.</a:t>
            </a:r>
            <a:r>
              <a:rPr lang="en-US" b="1" i="0" dirty="0">
                <a:solidFill>
                  <a:srgbClr val="353740"/>
                </a:solidFill>
                <a:effectLst/>
                <a:latin typeface="ColfaxAI"/>
              </a:rPr>
              <a:t> </a:t>
            </a:r>
            <a:r>
              <a:rPr lang="en-US" b="0" i="0" dirty="0">
                <a:solidFill>
                  <a:srgbClr val="353740"/>
                </a:solidFill>
                <a:effectLst/>
                <a:latin typeface="ColfaxAI"/>
              </a:rPr>
              <a:t>Information gain can be measured by the amount of new knowledge or understanding that a person is able to acquire during their active sampling process.</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24</a:t>
            </a:fld>
            <a:endParaRPr lang="nl-NL"/>
          </a:p>
        </p:txBody>
      </p:sp>
    </p:spTree>
    <p:extLst>
      <p:ext uri="{BB962C8B-B14F-4D97-AF65-F5344CB8AC3E}">
        <p14:creationId xmlns:p14="http://schemas.microsoft.com/office/powerpoint/2010/main" val="351380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autonomic nervous system functions to regulate the body's unconscious actions. The sympathetic nervous system's primary process is to stimulate the body's </a:t>
            </a:r>
            <a:r>
              <a:rPr lang="en-US" b="0" i="0" u="none" strike="noStrike" dirty="0">
                <a:solidFill>
                  <a:srgbClr val="0645AD"/>
                </a:solidFill>
                <a:effectLst/>
                <a:latin typeface="Arial" panose="020B0604020202020204" pitchFamily="34" charset="0"/>
                <a:hlinkClick r:id="rId3" tooltip="Fight or flight response"/>
              </a:rPr>
              <a:t>fight or flight response</a:t>
            </a:r>
            <a:r>
              <a:rPr lang="en-US" b="0" i="0" dirty="0">
                <a:solidFill>
                  <a:srgbClr val="202122"/>
                </a:solidFill>
                <a:effectLst/>
                <a:latin typeface="Arial" panose="020B0604020202020204" pitchFamily="34" charset="0"/>
              </a:rPr>
              <a:t>. It is, however, constantly active at a basic level to maintain </a:t>
            </a:r>
            <a:r>
              <a:rPr lang="en-US" b="0" i="0" u="none" strike="noStrike" dirty="0">
                <a:solidFill>
                  <a:srgbClr val="0645AD"/>
                </a:solidFill>
                <a:effectLst/>
                <a:latin typeface="Arial" panose="020B0604020202020204" pitchFamily="34" charset="0"/>
                <a:hlinkClick r:id="rId4" tooltip="Homeostasis"/>
              </a:rPr>
              <a:t>homeostasis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5"/>
              </a:rPr>
              <a:t>[4]</a:t>
            </a:r>
            <a:r>
              <a:rPr lang="en-US" b="0" i="0" dirty="0">
                <a:solidFill>
                  <a:srgbClr val="202122"/>
                </a:solidFill>
                <a:effectLst/>
                <a:latin typeface="Arial" panose="020B0604020202020204" pitchFamily="34" charset="0"/>
              </a:rPr>
              <a:t> The sympathetic nervous system is described as being antagonistic to the parasympathetic nervous system which stimulates the body to "feed and breed" and to (then) "rest-and-</a:t>
            </a:r>
            <a:r>
              <a:rPr lang="en-US" b="0" i="0" dirty="0" err="1">
                <a:solidFill>
                  <a:srgbClr val="202122"/>
                </a:solidFill>
                <a:effectLst/>
                <a:latin typeface="Arial" panose="020B0604020202020204" pitchFamily="34" charset="0"/>
              </a:rPr>
              <a:t>digest“activities</a:t>
            </a:r>
            <a:r>
              <a:rPr lang="en-US" b="0" i="0" dirty="0">
                <a:solidFill>
                  <a:srgbClr val="202122"/>
                </a:solidFill>
                <a:effectLst/>
                <a:latin typeface="Arial" panose="020B0604020202020204" pitchFamily="34" charset="0"/>
              </a:rPr>
              <a:t> that occur when the body is at rest, especially after eating, including </a:t>
            </a:r>
            <a:r>
              <a:rPr lang="en-US" b="0" i="0" u="none" strike="noStrike" dirty="0">
                <a:solidFill>
                  <a:srgbClr val="0645AD"/>
                </a:solidFill>
                <a:effectLst/>
                <a:latin typeface="Arial" panose="020B0604020202020204" pitchFamily="34" charset="0"/>
                <a:hlinkClick r:id="rId6" tooltip="Sexual arousal"/>
              </a:rPr>
              <a:t>sexual arousal</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7" tooltip="Salivation"/>
              </a:rPr>
              <a:t>salivation</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Tears"/>
              </a:rPr>
              <a:t>lacrimation</a:t>
            </a:r>
            <a:r>
              <a:rPr lang="en-US" b="0" i="0" dirty="0">
                <a:solidFill>
                  <a:srgbClr val="202122"/>
                </a:solidFill>
                <a:effectLst/>
                <a:latin typeface="Arial" panose="020B0604020202020204" pitchFamily="34" charset="0"/>
              </a:rPr>
              <a:t> (tears), </a:t>
            </a:r>
            <a:r>
              <a:rPr lang="en-US" b="0" i="0" u="none" strike="noStrike" dirty="0">
                <a:solidFill>
                  <a:srgbClr val="0645AD"/>
                </a:solidFill>
                <a:effectLst/>
                <a:latin typeface="Arial" panose="020B0604020202020204" pitchFamily="34" charset="0"/>
                <a:hlinkClick r:id="rId9" tooltip="Urination"/>
              </a:rPr>
              <a:t>urination</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0" tooltip="Digestion"/>
              </a:rPr>
              <a:t>digestion</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11" tooltip="Defecation"/>
              </a:rPr>
              <a:t>defecation</a:t>
            </a:r>
            <a:r>
              <a:rPr lang="en-US" b="0" i="0" dirty="0">
                <a:solidFill>
                  <a:srgbClr val="202122"/>
                </a:solidFill>
                <a:effectLst/>
                <a:latin typeface="Arial" panose="020B0604020202020204" pitchFamily="34" charset="0"/>
              </a:rPr>
              <a:t>.</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Consists of a mesh-like system of </a:t>
            </a:r>
            <a:r>
              <a:rPr lang="en-US" b="0" i="0" u="none" strike="noStrike" dirty="0">
                <a:solidFill>
                  <a:srgbClr val="0645AD"/>
                </a:solidFill>
                <a:effectLst/>
                <a:latin typeface="Arial" panose="020B0604020202020204" pitchFamily="34" charset="0"/>
                <a:hlinkClick r:id="rId12" tooltip="Neuron"/>
              </a:rPr>
              <a:t>neurons</a:t>
            </a:r>
            <a:r>
              <a:rPr lang="en-US" b="0" i="0" dirty="0">
                <a:solidFill>
                  <a:srgbClr val="202122"/>
                </a:solidFill>
                <a:effectLst/>
                <a:latin typeface="Arial" panose="020B0604020202020204" pitchFamily="34" charset="0"/>
              </a:rPr>
              <a:t> that governs the function of the </a:t>
            </a:r>
            <a:r>
              <a:rPr lang="en-US" b="0" i="0" u="none" strike="noStrike" dirty="0">
                <a:solidFill>
                  <a:srgbClr val="0645AD"/>
                </a:solidFill>
                <a:effectLst/>
                <a:latin typeface="Arial" panose="020B0604020202020204" pitchFamily="34" charset="0"/>
                <a:hlinkClick r:id="rId13" tooltip="Gastrointestinal tract"/>
              </a:rPr>
              <a:t>gastrointestinal tract</a:t>
            </a:r>
            <a:r>
              <a:rPr lang="en-US" b="0" i="0" u="none" strike="noStrike" dirty="0">
                <a:solidFill>
                  <a:srgbClr val="202122"/>
                </a:solidFill>
                <a:effectLst/>
                <a:latin typeface="Arial" panose="020B0604020202020204" pitchFamily="34" charset="0"/>
              </a:rPr>
              <a:t>; which is a contested </a:t>
            </a:r>
            <a:r>
              <a:rPr lang="en-US" b="0" i="0" u="none" strike="noStrike" dirty="0" err="1">
                <a:solidFill>
                  <a:srgbClr val="202122"/>
                </a:solidFill>
                <a:effectLst/>
                <a:latin typeface="Arial" panose="020B0604020202020204" pitchFamily="34" charset="0"/>
              </a:rPr>
              <a:t>devision</a:t>
            </a:r>
            <a:r>
              <a:rPr lang="en-US" b="0" i="0" u="none" strike="noStrike" dirty="0">
                <a:solidFill>
                  <a:srgbClr val="202122"/>
                </a:solidFill>
                <a:effectLst/>
                <a:latin typeface="Arial" panose="020B0604020202020204" pitchFamily="34" charset="0"/>
              </a:rPr>
              <a:t>; but humans like to categorize. Consider it the body of the </a:t>
            </a:r>
            <a:r>
              <a:rPr lang="en-US" b="0" i="0" u="none" strike="noStrike" dirty="0" err="1">
                <a:solidFill>
                  <a:srgbClr val="202122"/>
                </a:solidFill>
                <a:effectLst/>
                <a:latin typeface="Arial" panose="020B0604020202020204" pitchFamily="34" charset="0"/>
              </a:rPr>
              <a:t>stomache</a:t>
            </a:r>
            <a:r>
              <a:rPr lang="en-US" b="0" i="0" u="none" strike="noStrike" dirty="0">
                <a:solidFill>
                  <a:srgbClr val="202122"/>
                </a:solidFill>
                <a:effectLst/>
                <a:latin typeface="Arial" panose="020B0604020202020204" pitchFamily="34" charset="0"/>
              </a:rPr>
              <a:t> </a:t>
            </a:r>
            <a:r>
              <a:rPr lang="en-US" b="0" i="0" u="none" strike="noStrike" dirty="0" err="1">
                <a:solidFill>
                  <a:srgbClr val="202122"/>
                </a:solidFill>
                <a:effectLst/>
                <a:latin typeface="Arial" panose="020B0604020202020204" pitchFamily="34" charset="0"/>
              </a:rPr>
              <a:t>haha</a:t>
            </a:r>
            <a:r>
              <a:rPr lang="en-US" b="0" i="0" u="none" strike="noStrike" dirty="0">
                <a:solidFill>
                  <a:srgbClr val="202122"/>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28FC5874-2264-DB45-A455-DDA96B8CCAE6}" type="slidenum">
              <a:rPr lang="nl-NL" smtClean="0"/>
              <a:t>25</a:t>
            </a:fld>
            <a:endParaRPr lang="nl-NL"/>
          </a:p>
        </p:txBody>
      </p:sp>
    </p:spTree>
    <p:extLst>
      <p:ext uri="{BB962C8B-B14F-4D97-AF65-F5344CB8AC3E}">
        <p14:creationId xmlns:p14="http://schemas.microsoft.com/office/powerpoint/2010/main" val="4060282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donderdag 15 december 2022</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donderdag 15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donderdag 15 december 2022</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7.xml"/><Relationship Id="rId1" Type="http://schemas.openxmlformats.org/officeDocument/2006/relationships/video" Target="https://www.youtube.com/embed/sxwn1w7MJvk?feature=oemb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7.xml"/><Relationship Id="rId1" Type="http://schemas.openxmlformats.org/officeDocument/2006/relationships/video" Target="https://www.youtube.com/embed/9TDjifpGj-k?feature=oembed" TargetMode="External"/><Relationship Id="rId5" Type="http://schemas.openxmlformats.org/officeDocument/2006/relationships/hyperlink" Target="https://link.springer.com/chapter/10.1007/978-3-642-27645-3_11" TargetMode="External"/><Relationship Id="rId4" Type="http://schemas.openxmlformats.org/officeDocument/2006/relationships/hyperlink" Target="https://youtu.be/oZCskBpHWy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1.xml"/><Relationship Id="rId1" Type="http://schemas.openxmlformats.org/officeDocument/2006/relationships/video" Target="https://www.youtube.com/embed/9hdSLiHaJz8?list=PL8dPuuaLjXtOPRKzVLY0jJY-uHOH9KVU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4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en-NL" sz="2000" dirty="0">
                <a:latin typeface="Open Sans"/>
                <a:ea typeface="Open Sans"/>
                <a:cs typeface="Open Sans"/>
              </a:rPr>
              <a:t>How do we </a:t>
            </a:r>
            <a:r>
              <a:rPr lang="en-US" sz="2000" dirty="0">
                <a:latin typeface="Open Sans"/>
                <a:ea typeface="Open Sans"/>
                <a:cs typeface="Open Sans"/>
              </a:rPr>
              <a:t>create situational awareness and make decisions based on </a:t>
            </a:r>
            <a:r>
              <a:rPr lang="en-NL" sz="2000" dirty="0">
                <a:latin typeface="Open Sans"/>
                <a:ea typeface="Open Sans"/>
                <a:cs typeface="Open Sans"/>
              </a:rPr>
              <a:t>our perceptions? </a:t>
            </a:r>
            <a:endParaRPr lang="en-GB" sz="2000" dirty="0">
              <a:latin typeface="Open Sans"/>
              <a:ea typeface="Open Sans"/>
              <a:cs typeface="Open Sans"/>
            </a:endParaRPr>
          </a:p>
          <a:p>
            <a:r>
              <a:rPr lang="en-GB" sz="2000" dirty="0">
                <a:latin typeface="Open Sans"/>
                <a:ea typeface="Open Sans"/>
                <a:cs typeface="Open Sans"/>
              </a:rPr>
              <a:t>Responsible Lecturer: Bram </a:t>
            </a:r>
            <a:r>
              <a:rPr lang="en-GB" sz="2000" dirty="0" err="1">
                <a:latin typeface="Open Sans"/>
                <a:ea typeface="Open Sans"/>
                <a:cs typeface="Open Sans"/>
              </a:rPr>
              <a:t>Heijligers</a:t>
            </a:r>
            <a:endParaRPr lang="nl-NL" sz="2000"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Cognition Fundamentals:</a:t>
            </a:r>
            <a:br>
              <a:rPr lang="en-NL" dirty="0"/>
            </a:br>
            <a:r>
              <a:rPr lang="en-US" dirty="0"/>
              <a:t>Decision-making &amp; Actions</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28707-50FF-E119-F291-DC10FE84BE58}"/>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Content Placeholder 2">
            <a:extLst>
              <a:ext uri="{FF2B5EF4-FFF2-40B4-BE49-F238E27FC236}">
                <a16:creationId xmlns:a16="http://schemas.microsoft.com/office/drawing/2014/main" id="{E3E1EB9B-97BE-2644-1258-48069118BA13}"/>
              </a:ext>
            </a:extLst>
          </p:cNvPr>
          <p:cNvSpPr>
            <a:spLocks noGrp="1"/>
          </p:cNvSpPr>
          <p:nvPr>
            <p:ph sz="quarter" idx="15"/>
          </p:nvPr>
        </p:nvSpPr>
        <p:spPr/>
        <p:txBody>
          <a:bodyPr/>
          <a:lstStyle/>
          <a:p>
            <a:r>
              <a:rPr lang="en-US" dirty="0"/>
              <a:t>Two fundamental computational challenges that the brain faces: what am I perceiving?</a:t>
            </a:r>
          </a:p>
          <a:p>
            <a:endParaRPr lang="en-US" dirty="0"/>
          </a:p>
          <a:p>
            <a:pPr marL="800100" lvl="1" indent="-457200">
              <a:buFont typeface="+mj-lt"/>
              <a:buAutoNum type="arabicPeriod"/>
            </a:pPr>
            <a:r>
              <a:rPr lang="en-US" b="1" dirty="0"/>
              <a:t>Causal inference problem</a:t>
            </a:r>
            <a:r>
              <a:rPr lang="en-US" dirty="0"/>
              <a:t>: Do signals come from common sources and should they thus be integrated? </a:t>
            </a:r>
          </a:p>
          <a:p>
            <a:pPr lvl="2" indent="-342900"/>
            <a:r>
              <a:rPr lang="en-US" dirty="0"/>
              <a:t>E.g. Bayesian causal inference</a:t>
            </a:r>
          </a:p>
          <a:p>
            <a:pPr marL="800100" lvl="1" indent="-457200">
              <a:buFont typeface="+mj-lt"/>
              <a:buAutoNum type="arabicPeriod"/>
            </a:pPr>
            <a:r>
              <a:rPr lang="en-US" b="1" dirty="0"/>
              <a:t>Perceptual inference problem: </a:t>
            </a:r>
            <a:r>
              <a:rPr lang="en-US" dirty="0"/>
              <a:t>Assuming a common signal source, what is the relative reliability of each </a:t>
            </a:r>
            <a:r>
              <a:rPr lang="en-US" dirty="0" err="1"/>
              <a:t>unisensory</a:t>
            </a:r>
            <a:r>
              <a:rPr lang="en-US" dirty="0"/>
              <a:t> feature? (think of visual and auditory cues to specific phonemes)</a:t>
            </a:r>
          </a:p>
          <a:p>
            <a:pPr lvl="2" indent="-342900"/>
            <a:r>
              <a:rPr lang="en-US" dirty="0"/>
              <a:t>E.g. Rubber hand illusion</a:t>
            </a:r>
          </a:p>
          <a:p>
            <a:pPr lvl="2" indent="-342900"/>
            <a:endParaRPr lang="en-US" dirty="0"/>
          </a:p>
          <a:p>
            <a:pPr lvl="2" indent="-342900"/>
            <a:endParaRPr lang="en-US" dirty="0"/>
          </a:p>
        </p:txBody>
      </p:sp>
      <p:sp>
        <p:nvSpPr>
          <p:cNvPr id="4" name="Title 3">
            <a:extLst>
              <a:ext uri="{FF2B5EF4-FFF2-40B4-BE49-F238E27FC236}">
                <a16:creationId xmlns:a16="http://schemas.microsoft.com/office/drawing/2014/main" id="{66982010-BE01-5DE5-BD5B-5FDF8F54335F}"/>
              </a:ext>
            </a:extLst>
          </p:cNvPr>
          <p:cNvSpPr>
            <a:spLocks noGrp="1"/>
          </p:cNvSpPr>
          <p:nvPr>
            <p:ph type="title"/>
          </p:nvPr>
        </p:nvSpPr>
        <p:spPr/>
        <p:txBody>
          <a:bodyPr/>
          <a:lstStyle/>
          <a:p>
            <a:r>
              <a:rPr lang="en-US" dirty="0"/>
              <a:t>Multisensory Challenges</a:t>
            </a:r>
          </a:p>
        </p:txBody>
      </p:sp>
      <p:sp>
        <p:nvSpPr>
          <p:cNvPr id="5" name="Content Placeholder 2">
            <a:extLst>
              <a:ext uri="{FF2B5EF4-FFF2-40B4-BE49-F238E27FC236}">
                <a16:creationId xmlns:a16="http://schemas.microsoft.com/office/drawing/2014/main" id="{7F4F92D9-FE63-9984-7637-1A7384E39C86}"/>
              </a:ext>
            </a:extLst>
          </p:cNvPr>
          <p:cNvSpPr txBox="1">
            <a:spLocks/>
          </p:cNvSpPr>
          <p:nvPr/>
        </p:nvSpPr>
        <p:spPr>
          <a:xfrm>
            <a:off x="9202488" y="5298930"/>
            <a:ext cx="2853388" cy="654870"/>
          </a:xfrm>
          <a:prstGeom prst="rect">
            <a:avLst/>
          </a:prstGeom>
        </p:spPr>
        <p:txBody>
          <a:bodyPr>
            <a:noAutofit/>
          </a:bodyPr>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Gottlieb, 2018</a:t>
            </a:r>
            <a:endParaRPr lang="en-US" dirty="0"/>
          </a:p>
        </p:txBody>
      </p:sp>
    </p:spTree>
    <p:extLst>
      <p:ext uri="{BB962C8B-B14F-4D97-AF65-F5344CB8AC3E}">
        <p14:creationId xmlns:p14="http://schemas.microsoft.com/office/powerpoint/2010/main" val="32341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82F781-F348-81E3-9154-603DA53CDEFC}"/>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4" name="Title 3">
            <a:extLst>
              <a:ext uri="{FF2B5EF4-FFF2-40B4-BE49-F238E27FC236}">
                <a16:creationId xmlns:a16="http://schemas.microsoft.com/office/drawing/2014/main" id="{EE7464C7-9EE4-1192-AC53-AFE003EC0409}"/>
              </a:ext>
            </a:extLst>
          </p:cNvPr>
          <p:cNvSpPr>
            <a:spLocks noGrp="1"/>
          </p:cNvSpPr>
          <p:nvPr>
            <p:ph type="title"/>
          </p:nvPr>
        </p:nvSpPr>
        <p:spPr/>
        <p:txBody>
          <a:bodyPr/>
          <a:lstStyle/>
          <a:p>
            <a:r>
              <a:rPr lang="en-US" dirty="0"/>
              <a:t>Rubber Hand Illusion</a:t>
            </a:r>
          </a:p>
        </p:txBody>
      </p:sp>
      <p:pic>
        <p:nvPicPr>
          <p:cNvPr id="5" name="Online Media 4" title="The Rubber Hand Illusion - Horizon: Is Seeing Believing? - BBC Two">
            <a:hlinkClick r:id="" action="ppaction://media"/>
            <a:extLst>
              <a:ext uri="{FF2B5EF4-FFF2-40B4-BE49-F238E27FC236}">
                <a16:creationId xmlns:a16="http://schemas.microsoft.com/office/drawing/2014/main" id="{375F08FE-FAAB-8105-70A1-4438807F093C}"/>
              </a:ext>
            </a:extLst>
          </p:cNvPr>
          <p:cNvPicPr>
            <a:picLocks noRot="1" noChangeAspect="1"/>
          </p:cNvPicPr>
          <p:nvPr>
            <a:videoFile r:link="rId1"/>
          </p:nvPr>
        </p:nvPicPr>
        <p:blipFill>
          <a:blip r:embed="rId3"/>
          <a:stretch>
            <a:fillRect/>
          </a:stretch>
        </p:blipFill>
        <p:spPr>
          <a:xfrm>
            <a:off x="1425852" y="1459699"/>
            <a:ext cx="8108765" cy="4581452"/>
          </a:xfrm>
          <a:prstGeom prst="rect">
            <a:avLst/>
          </a:prstGeom>
        </p:spPr>
      </p:pic>
    </p:spTree>
    <p:extLst>
      <p:ext uri="{BB962C8B-B14F-4D97-AF65-F5344CB8AC3E}">
        <p14:creationId xmlns:p14="http://schemas.microsoft.com/office/powerpoint/2010/main" val="385221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716967-EA1D-69AF-9932-522A19FCA190}"/>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AFD7B5E0-B521-4E78-BB0B-179EE4044344}"/>
              </a:ext>
            </a:extLst>
          </p:cNvPr>
          <p:cNvSpPr>
            <a:spLocks noGrp="1"/>
          </p:cNvSpPr>
          <p:nvPr>
            <p:ph sz="quarter" idx="15"/>
          </p:nvPr>
        </p:nvSpPr>
        <p:spPr/>
        <p:txBody>
          <a:bodyPr/>
          <a:lstStyle/>
          <a:p>
            <a:pPr marL="0" indent="0" defTabSz="443484">
              <a:spcBef>
                <a:spcPts val="500"/>
              </a:spcBef>
              <a:buNone/>
              <a:defRPr sz="2134"/>
            </a:pPr>
            <a:r>
              <a:rPr lang="en-US" dirty="0"/>
              <a:t>Essentially, perception is constantly asking; what is reality? Or better said, which possible version of reality is most probable?</a:t>
            </a:r>
            <a:endParaRPr lang="en-US" sz="2134" dirty="0"/>
          </a:p>
          <a:p>
            <a:pPr marL="0" indent="0" defTabSz="443484">
              <a:spcBef>
                <a:spcPts val="500"/>
              </a:spcBef>
              <a:buNone/>
              <a:defRPr sz="2134"/>
            </a:pPr>
            <a:endParaRPr lang="en-US" sz="2134" dirty="0"/>
          </a:p>
          <a:p>
            <a:pPr marL="0" indent="0" defTabSz="443484">
              <a:spcBef>
                <a:spcPts val="500"/>
              </a:spcBef>
              <a:buNone/>
              <a:defRPr sz="2134"/>
            </a:pPr>
            <a:r>
              <a:rPr lang="en-US" sz="2134" dirty="0"/>
              <a:t>Our senses can deceive us!</a:t>
            </a:r>
          </a:p>
          <a:p>
            <a:pPr marL="0" indent="0" defTabSz="443484">
              <a:spcBef>
                <a:spcPts val="500"/>
              </a:spcBef>
              <a:buNone/>
              <a:defRPr sz="2134"/>
            </a:pPr>
            <a:endParaRPr lang="en-US" sz="2134" dirty="0"/>
          </a:p>
          <a:p>
            <a:pPr marL="332613" indent="-332613" defTabSz="443484">
              <a:spcBef>
                <a:spcPts val="500"/>
              </a:spcBef>
              <a:defRPr sz="2134"/>
            </a:pPr>
            <a:r>
              <a:rPr lang="en-US" sz="2134" dirty="0"/>
              <a:t>Drawing without replacement (reducing the set of possible outcomes)</a:t>
            </a:r>
          </a:p>
          <a:p>
            <a:pPr marL="732663" lvl="1" indent="-332613" defTabSz="443484">
              <a:spcBef>
                <a:spcPts val="500"/>
              </a:spcBef>
              <a:defRPr sz="2134"/>
            </a:pPr>
            <a:r>
              <a:rPr lang="en-US" sz="2134" dirty="0"/>
              <a:t>P(A|B) – probability of event A assuming B</a:t>
            </a:r>
          </a:p>
          <a:p>
            <a:pPr marL="732663" lvl="1" indent="-332613" defTabSz="443484">
              <a:spcBef>
                <a:spcPts val="500"/>
              </a:spcBef>
              <a:defRPr sz="2134"/>
            </a:pPr>
            <a:r>
              <a:rPr lang="en-US" sz="2134" dirty="0"/>
              <a:t>In general: P(A|B) ≠ P(A)</a:t>
            </a:r>
          </a:p>
          <a:p>
            <a:endParaRPr lang="en-US" dirty="0"/>
          </a:p>
        </p:txBody>
      </p:sp>
      <p:sp>
        <p:nvSpPr>
          <p:cNvPr id="4" name="Title 3">
            <a:extLst>
              <a:ext uri="{FF2B5EF4-FFF2-40B4-BE49-F238E27FC236}">
                <a16:creationId xmlns:a16="http://schemas.microsoft.com/office/drawing/2014/main" id="{709E1BD8-4CAD-38EB-6E3A-DD60CCF85AAA}"/>
              </a:ext>
            </a:extLst>
          </p:cNvPr>
          <p:cNvSpPr>
            <a:spLocks noGrp="1"/>
          </p:cNvSpPr>
          <p:nvPr>
            <p:ph type="title"/>
          </p:nvPr>
        </p:nvSpPr>
        <p:spPr/>
        <p:txBody>
          <a:bodyPr/>
          <a:lstStyle/>
          <a:p>
            <a:r>
              <a:rPr lang="en-US" dirty="0"/>
              <a:t>Conditional Probabilities</a:t>
            </a:r>
          </a:p>
        </p:txBody>
      </p:sp>
    </p:spTree>
    <p:extLst>
      <p:ext uri="{BB962C8B-B14F-4D97-AF65-F5344CB8AC3E}">
        <p14:creationId xmlns:p14="http://schemas.microsoft.com/office/powerpoint/2010/main" val="311772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30BEB-616C-574E-E0DA-4246C7C49878}"/>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4" name="Title 3">
            <a:extLst>
              <a:ext uri="{FF2B5EF4-FFF2-40B4-BE49-F238E27FC236}">
                <a16:creationId xmlns:a16="http://schemas.microsoft.com/office/drawing/2014/main" id="{48270A68-63D3-228A-BC3F-C95AF44639E8}"/>
              </a:ext>
            </a:extLst>
          </p:cNvPr>
          <p:cNvSpPr>
            <a:spLocks noGrp="1"/>
          </p:cNvSpPr>
          <p:nvPr>
            <p:ph type="title"/>
          </p:nvPr>
        </p:nvSpPr>
        <p:spPr/>
        <p:txBody>
          <a:bodyPr/>
          <a:lstStyle/>
          <a:p>
            <a:r>
              <a:rPr lang="en-US" dirty="0"/>
              <a:t>Conditional Probabilities</a:t>
            </a:r>
          </a:p>
        </p:txBody>
      </p:sp>
      <p:sp>
        <p:nvSpPr>
          <p:cNvPr id="5" name="Shape 497">
            <a:extLst>
              <a:ext uri="{FF2B5EF4-FFF2-40B4-BE49-F238E27FC236}">
                <a16:creationId xmlns:a16="http://schemas.microsoft.com/office/drawing/2014/main" id="{074854BB-31D3-82D5-197A-11BBAE4DB8C9}"/>
              </a:ext>
            </a:extLst>
          </p:cNvPr>
          <p:cNvSpPr txBox="1">
            <a:spLocks/>
          </p:cNvSpPr>
          <p:nvPr/>
        </p:nvSpPr>
        <p:spPr bwMode="auto">
          <a:xfrm>
            <a:off x="1981200" y="1008055"/>
            <a:ext cx="8229600" cy="40251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ts val="600"/>
              </a:spcAft>
              <a:buFont typeface="Arial" charset="0"/>
              <a:buChar char="•"/>
              <a:defRPr sz="2000" kern="1200">
                <a:solidFill>
                  <a:schemeClr val="tx2"/>
                </a:solidFill>
                <a:latin typeface="Arial" pitchFamily="34" charset="0"/>
                <a:ea typeface="ヒラギノ角ゴ Pro W3" pitchFamily="-109" charset="-128"/>
                <a:cs typeface="Arial" pitchFamily="34" charset="0"/>
              </a:defRPr>
            </a:lvl1pPr>
            <a:lvl2pPr marL="742950" indent="-285750" algn="l" defTabSz="457200" rtl="0" eaLnBrk="1" fontAlgn="base" hangingPunct="1">
              <a:spcBef>
                <a:spcPct val="20000"/>
              </a:spcBef>
              <a:spcAft>
                <a:spcPts val="600"/>
              </a:spcAft>
              <a:buFont typeface="Arial"/>
              <a:buChar char="•"/>
              <a:defRPr sz="2000" kern="1200">
                <a:solidFill>
                  <a:schemeClr val="tx2"/>
                </a:solidFill>
                <a:latin typeface="Arial" pitchFamily="34" charset="0"/>
                <a:ea typeface="ヒラギノ角ゴ Pro W3" pitchFamily="-109" charset="-128"/>
                <a:cs typeface="Arial" pitchFamily="34" charset="0"/>
              </a:defRPr>
            </a:lvl2pPr>
            <a:lvl3pPr marL="1143000" indent="-228600" algn="l" defTabSz="457200" rtl="0" eaLnBrk="1" fontAlgn="base" hangingPunct="1">
              <a:spcBef>
                <a:spcPct val="20000"/>
              </a:spcBef>
              <a:spcAft>
                <a:spcPts val="600"/>
              </a:spcAft>
              <a:buFont typeface="Arial" charset="0"/>
              <a:buChar char="•"/>
              <a:defRPr sz="2000" kern="1200">
                <a:solidFill>
                  <a:schemeClr val="tx2"/>
                </a:solidFill>
                <a:latin typeface="Arial" pitchFamily="34" charset="0"/>
                <a:ea typeface="ヒラギノ角ゴ Pro W3" pitchFamily="-109" charset="-128"/>
                <a:cs typeface="Arial" pitchFamily="34" charset="0"/>
              </a:defRPr>
            </a:lvl3pPr>
            <a:lvl4pPr marL="1600200" indent="-228600" algn="l" defTabSz="457200" rtl="0" eaLnBrk="1" fontAlgn="base" hangingPunct="1">
              <a:spcBef>
                <a:spcPct val="20000"/>
              </a:spcBef>
              <a:spcAft>
                <a:spcPct val="0"/>
              </a:spcAft>
              <a:buFont typeface="Arial" charset="0"/>
              <a:buChar char="–"/>
              <a:defRPr kern="1200">
                <a:solidFill>
                  <a:srgbClr val="003366"/>
                </a:solidFill>
                <a:latin typeface="ScalaSans"/>
                <a:ea typeface="ＭＳ Ｐゴシック" charset="0"/>
                <a:cs typeface="ScalaSans"/>
              </a:defRPr>
            </a:lvl4pPr>
            <a:lvl5pPr marL="2057400" indent="-228600" algn="l" defTabSz="457200" rtl="0" eaLnBrk="1" fontAlgn="base" hangingPunct="1">
              <a:spcBef>
                <a:spcPct val="20000"/>
              </a:spcBef>
              <a:spcAft>
                <a:spcPct val="0"/>
              </a:spcAft>
              <a:buFont typeface="Arial" charset="0"/>
              <a:buChar char="»"/>
              <a:defRPr kern="1200">
                <a:solidFill>
                  <a:srgbClr val="003366"/>
                </a:solidFill>
                <a:latin typeface="ScalaSans"/>
                <a:ea typeface="ScalaSans" charset="0"/>
                <a:cs typeface="Scala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32663" lvl="1" indent="-332613" defTabSz="443484">
              <a:spcBef>
                <a:spcPts val="500"/>
              </a:spcBef>
              <a:defRPr sz="2134"/>
            </a:pPr>
            <a:r>
              <a:rPr lang="en-US" sz="2134" dirty="0"/>
              <a:t>Bayesian inference: update probabilities as new information becomes available</a:t>
            </a:r>
          </a:p>
          <a:p>
            <a:pPr marL="332613" indent="-332613" defTabSz="443484">
              <a:spcBef>
                <a:spcPts val="500"/>
              </a:spcBef>
              <a:defRPr sz="2134"/>
            </a:pPr>
            <a:endParaRPr lang="en-US" sz="2134" b="1" dirty="0"/>
          </a:p>
          <a:p>
            <a:pPr marL="400050" lvl="1" indent="0" defTabSz="443484">
              <a:spcBef>
                <a:spcPts val="500"/>
              </a:spcBef>
              <a:buNone/>
              <a:defRPr sz="2134"/>
            </a:pPr>
            <a:r>
              <a:rPr lang="en-US" sz="2134" b="1" dirty="0"/>
              <a:t>Bayes’ Theorem:</a:t>
            </a:r>
          </a:p>
          <a:p>
            <a:pPr marL="800100" lvl="2" indent="0" defTabSz="443484">
              <a:spcBef>
                <a:spcPts val="500"/>
              </a:spcBef>
              <a:buNone/>
              <a:defRPr sz="2134"/>
            </a:pPr>
            <a:r>
              <a:rPr lang="en-US" sz="2134" b="1" dirty="0"/>
              <a:t>	</a:t>
            </a:r>
          </a:p>
          <a:p>
            <a:pPr marL="800100" lvl="2" indent="0" defTabSz="443484">
              <a:lnSpc>
                <a:spcPct val="50000"/>
              </a:lnSpc>
              <a:spcBef>
                <a:spcPts val="500"/>
              </a:spcBef>
              <a:buNone/>
              <a:defRPr sz="2134"/>
            </a:pPr>
            <a:r>
              <a:rPr lang="en-US" sz="2134" b="1" dirty="0"/>
              <a:t>					P(B|A) </a:t>
            </a:r>
            <a:r>
              <a:rPr lang="en-US" sz="2134" b="1" dirty="0">
                <a:latin typeface="Wingdings"/>
                <a:ea typeface="Wingdings"/>
                <a:cs typeface="Wingdings"/>
                <a:sym typeface="Wingdings"/>
              </a:rPr>
              <a:t></a:t>
            </a:r>
            <a:r>
              <a:rPr lang="en-US" sz="2134" b="1" dirty="0">
                <a:sym typeface="Wingdings"/>
              </a:rPr>
              <a:t> P(A)</a:t>
            </a:r>
          </a:p>
          <a:p>
            <a:pPr marL="800100" lvl="2" indent="0" defTabSz="443484">
              <a:lnSpc>
                <a:spcPct val="150000"/>
              </a:lnSpc>
              <a:spcBef>
                <a:spcPts val="500"/>
              </a:spcBef>
              <a:buNone/>
              <a:defRPr sz="2134"/>
            </a:pPr>
            <a:r>
              <a:rPr lang="en-US" sz="2134" b="1" dirty="0"/>
              <a:t>P(A|B) =      ________________</a:t>
            </a:r>
          </a:p>
          <a:p>
            <a:pPr marL="800100" lvl="2" indent="0" defTabSz="443484">
              <a:lnSpc>
                <a:spcPct val="150000"/>
              </a:lnSpc>
              <a:spcBef>
                <a:spcPts val="500"/>
              </a:spcBef>
              <a:buNone/>
              <a:defRPr sz="2134"/>
            </a:pPr>
            <a:r>
              <a:rPr lang="en-US" sz="2134" b="1" dirty="0"/>
              <a:t>						P(B)</a:t>
            </a:r>
          </a:p>
        </p:txBody>
      </p:sp>
      <p:cxnSp>
        <p:nvCxnSpPr>
          <p:cNvPr id="6" name="Straight Arrow Connector 5">
            <a:extLst>
              <a:ext uri="{FF2B5EF4-FFF2-40B4-BE49-F238E27FC236}">
                <a16:creationId xmlns:a16="http://schemas.microsoft.com/office/drawing/2014/main" id="{507984E4-5E58-2851-4F63-340D15676BE7}"/>
              </a:ext>
            </a:extLst>
          </p:cNvPr>
          <p:cNvCxnSpPr/>
          <p:nvPr/>
        </p:nvCxnSpPr>
        <p:spPr>
          <a:xfrm flipV="1">
            <a:off x="2422043" y="4150599"/>
            <a:ext cx="872384" cy="6006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AE712074-F6AC-50BA-F575-109A6012E7B6}"/>
              </a:ext>
            </a:extLst>
          </p:cNvPr>
          <p:cNvCxnSpPr/>
          <p:nvPr/>
        </p:nvCxnSpPr>
        <p:spPr>
          <a:xfrm flipH="1" flipV="1">
            <a:off x="6556531" y="3457229"/>
            <a:ext cx="1175826" cy="6933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76629D6-2E84-0C53-84A6-F2D957F7B09B}"/>
              </a:ext>
            </a:extLst>
          </p:cNvPr>
          <p:cNvSpPr txBox="1"/>
          <p:nvPr/>
        </p:nvSpPr>
        <p:spPr>
          <a:xfrm>
            <a:off x="7732357" y="4108999"/>
            <a:ext cx="2789308" cy="646331"/>
          </a:xfrm>
          <a:prstGeom prst="rect">
            <a:avLst/>
          </a:prstGeom>
          <a:noFill/>
        </p:spPr>
        <p:txBody>
          <a:bodyPr wrap="none" rtlCol="0">
            <a:spAutoFit/>
          </a:bodyPr>
          <a:lstStyle/>
          <a:p>
            <a:r>
              <a:rPr lang="en-US" i="1" dirty="0"/>
              <a:t>Prior</a:t>
            </a:r>
            <a:r>
              <a:rPr lang="en-US" dirty="0"/>
              <a:t> </a:t>
            </a:r>
            <a:r>
              <a:rPr lang="en-US" i="1" dirty="0"/>
              <a:t>probability</a:t>
            </a:r>
          </a:p>
          <a:p>
            <a:r>
              <a:rPr lang="en-US" dirty="0"/>
              <a:t>(A before we observed B)</a:t>
            </a:r>
          </a:p>
        </p:txBody>
      </p:sp>
      <p:cxnSp>
        <p:nvCxnSpPr>
          <p:cNvPr id="9" name="Straight Arrow Connector 8">
            <a:extLst>
              <a:ext uri="{FF2B5EF4-FFF2-40B4-BE49-F238E27FC236}">
                <a16:creationId xmlns:a16="http://schemas.microsoft.com/office/drawing/2014/main" id="{56D29F1C-A911-E8D5-64DD-9556F92DF86F}"/>
              </a:ext>
            </a:extLst>
          </p:cNvPr>
          <p:cNvCxnSpPr>
            <a:cxnSpLocks/>
          </p:cNvCxnSpPr>
          <p:nvPr/>
        </p:nvCxnSpPr>
        <p:spPr>
          <a:xfrm flipH="1" flipV="1">
            <a:off x="5380706" y="3609630"/>
            <a:ext cx="2351651" cy="1575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E938134-05A7-3835-E177-52E94CFF5354}"/>
              </a:ext>
            </a:extLst>
          </p:cNvPr>
          <p:cNvSpPr txBox="1"/>
          <p:nvPr/>
        </p:nvSpPr>
        <p:spPr>
          <a:xfrm>
            <a:off x="1981201" y="4802370"/>
            <a:ext cx="2607565" cy="646331"/>
          </a:xfrm>
          <a:prstGeom prst="rect">
            <a:avLst/>
          </a:prstGeom>
          <a:noFill/>
        </p:spPr>
        <p:txBody>
          <a:bodyPr wrap="none" rtlCol="0">
            <a:spAutoFit/>
          </a:bodyPr>
          <a:lstStyle/>
          <a:p>
            <a:r>
              <a:rPr lang="en-US" i="1" dirty="0"/>
              <a:t>Posterior probability</a:t>
            </a:r>
          </a:p>
          <a:p>
            <a:r>
              <a:rPr lang="en-US" dirty="0"/>
              <a:t>(A after we observed B)</a:t>
            </a:r>
          </a:p>
        </p:txBody>
      </p:sp>
      <p:sp>
        <p:nvSpPr>
          <p:cNvPr id="11" name="TextBox 10">
            <a:extLst>
              <a:ext uri="{FF2B5EF4-FFF2-40B4-BE49-F238E27FC236}">
                <a16:creationId xmlns:a16="http://schemas.microsoft.com/office/drawing/2014/main" id="{288EB282-4ABA-45C1-C4AA-F58F4B0EA344}"/>
              </a:ext>
            </a:extLst>
          </p:cNvPr>
          <p:cNvSpPr txBox="1"/>
          <p:nvPr/>
        </p:nvSpPr>
        <p:spPr>
          <a:xfrm>
            <a:off x="4796257" y="5125535"/>
            <a:ext cx="1671161" cy="646331"/>
          </a:xfrm>
          <a:prstGeom prst="rect">
            <a:avLst/>
          </a:prstGeom>
          <a:noFill/>
        </p:spPr>
        <p:txBody>
          <a:bodyPr wrap="none" rtlCol="0">
            <a:spAutoFit/>
          </a:bodyPr>
          <a:lstStyle/>
          <a:p>
            <a:r>
              <a:rPr lang="en-US" i="1" dirty="0"/>
              <a:t>Probability</a:t>
            </a:r>
          </a:p>
          <a:p>
            <a:r>
              <a:rPr lang="en-US" dirty="0"/>
              <a:t>of observing B</a:t>
            </a:r>
          </a:p>
        </p:txBody>
      </p:sp>
      <p:cxnSp>
        <p:nvCxnSpPr>
          <p:cNvPr id="12" name="Straight Arrow Connector 11">
            <a:extLst>
              <a:ext uri="{FF2B5EF4-FFF2-40B4-BE49-F238E27FC236}">
                <a16:creationId xmlns:a16="http://schemas.microsoft.com/office/drawing/2014/main" id="{FC3423F1-A7F1-8B2E-DE14-8D332ABBA536}"/>
              </a:ext>
            </a:extLst>
          </p:cNvPr>
          <p:cNvCxnSpPr/>
          <p:nvPr/>
        </p:nvCxnSpPr>
        <p:spPr>
          <a:xfrm flipV="1">
            <a:off x="5380705" y="4778850"/>
            <a:ext cx="0" cy="346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42597E5-DFE7-46BF-2D51-519D3B8C4D3C}"/>
              </a:ext>
            </a:extLst>
          </p:cNvPr>
          <p:cNvSpPr txBox="1"/>
          <p:nvPr/>
        </p:nvSpPr>
        <p:spPr>
          <a:xfrm>
            <a:off x="7051867" y="5185595"/>
            <a:ext cx="2752918" cy="923330"/>
          </a:xfrm>
          <a:prstGeom prst="rect">
            <a:avLst/>
          </a:prstGeom>
          <a:noFill/>
        </p:spPr>
        <p:txBody>
          <a:bodyPr wrap="square" rtlCol="0">
            <a:spAutoFit/>
          </a:bodyPr>
          <a:lstStyle/>
          <a:p>
            <a:r>
              <a:rPr lang="en-US" i="1" dirty="0"/>
              <a:t>Probability</a:t>
            </a:r>
          </a:p>
          <a:p>
            <a:r>
              <a:rPr lang="en-US" dirty="0"/>
              <a:t>of observing B given A (likelihood)</a:t>
            </a:r>
          </a:p>
        </p:txBody>
      </p:sp>
    </p:spTree>
    <p:extLst>
      <p:ext uri="{BB962C8B-B14F-4D97-AF65-F5344CB8AC3E}">
        <p14:creationId xmlns:p14="http://schemas.microsoft.com/office/powerpoint/2010/main" val="3364531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A18AA4-90DD-78E0-4BB9-184035EDC80B}"/>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4" name="Title 3">
            <a:extLst>
              <a:ext uri="{FF2B5EF4-FFF2-40B4-BE49-F238E27FC236}">
                <a16:creationId xmlns:a16="http://schemas.microsoft.com/office/drawing/2014/main" id="{D96CB9A8-A340-ED32-7C9A-075254E640F4}"/>
              </a:ext>
            </a:extLst>
          </p:cNvPr>
          <p:cNvSpPr>
            <a:spLocks noGrp="1"/>
          </p:cNvSpPr>
          <p:nvPr>
            <p:ph type="title"/>
          </p:nvPr>
        </p:nvSpPr>
        <p:spPr/>
        <p:txBody>
          <a:bodyPr/>
          <a:lstStyle/>
          <a:p>
            <a:r>
              <a:rPr lang="en-US" dirty="0"/>
              <a:t>Monty Hall Problem</a:t>
            </a:r>
          </a:p>
        </p:txBody>
      </p:sp>
      <p:pic>
        <p:nvPicPr>
          <p:cNvPr id="5" name="Picture 4">
            <a:extLst>
              <a:ext uri="{FF2B5EF4-FFF2-40B4-BE49-F238E27FC236}">
                <a16:creationId xmlns:a16="http://schemas.microsoft.com/office/drawing/2014/main" id="{EF49A91E-5D94-60FD-259C-F90ECE0A9D9F}"/>
              </a:ext>
            </a:extLst>
          </p:cNvPr>
          <p:cNvPicPr>
            <a:picLocks noChangeAspect="1"/>
          </p:cNvPicPr>
          <p:nvPr/>
        </p:nvPicPr>
        <p:blipFill>
          <a:blip r:embed="rId2"/>
          <a:stretch>
            <a:fillRect/>
          </a:stretch>
        </p:blipFill>
        <p:spPr>
          <a:xfrm>
            <a:off x="1538343" y="1139537"/>
            <a:ext cx="9144000" cy="4935488"/>
          </a:xfrm>
          <a:prstGeom prst="rect">
            <a:avLst/>
          </a:prstGeom>
        </p:spPr>
      </p:pic>
    </p:spTree>
    <p:extLst>
      <p:ext uri="{BB962C8B-B14F-4D97-AF65-F5344CB8AC3E}">
        <p14:creationId xmlns:p14="http://schemas.microsoft.com/office/powerpoint/2010/main" val="244527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B50292-059E-9F40-2CEE-153096C036C4}"/>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4" name="Title 3">
            <a:extLst>
              <a:ext uri="{FF2B5EF4-FFF2-40B4-BE49-F238E27FC236}">
                <a16:creationId xmlns:a16="http://schemas.microsoft.com/office/drawing/2014/main" id="{A4F741A3-71B9-A5BB-F7D1-6530A999FCED}"/>
              </a:ext>
            </a:extLst>
          </p:cNvPr>
          <p:cNvSpPr>
            <a:spLocks noGrp="1"/>
          </p:cNvSpPr>
          <p:nvPr>
            <p:ph type="title"/>
          </p:nvPr>
        </p:nvSpPr>
        <p:spPr/>
        <p:txBody>
          <a:bodyPr/>
          <a:lstStyle/>
          <a:p>
            <a:r>
              <a:rPr lang="en-US" dirty="0"/>
              <a:t>Conditional </a:t>
            </a:r>
            <a:r>
              <a:rPr lang="en-US" dirty="0" err="1"/>
              <a:t>Probabilites</a:t>
            </a:r>
            <a:endParaRPr lang="en-US" dirty="0"/>
          </a:p>
        </p:txBody>
      </p:sp>
      <p:pic>
        <p:nvPicPr>
          <p:cNvPr id="5" name="Online Media 4" title="You Know I’m All About that Bayes: Crash Course Statistics #24">
            <a:hlinkClick r:id="" action="ppaction://media"/>
            <a:extLst>
              <a:ext uri="{FF2B5EF4-FFF2-40B4-BE49-F238E27FC236}">
                <a16:creationId xmlns:a16="http://schemas.microsoft.com/office/drawing/2014/main" id="{1716A3E0-3B26-5F14-9688-DC99D840C7FE}"/>
              </a:ext>
            </a:extLst>
          </p:cNvPr>
          <p:cNvPicPr>
            <a:picLocks noRot="1" noChangeAspect="1"/>
          </p:cNvPicPr>
          <p:nvPr>
            <a:videoFile r:link="rId1"/>
          </p:nvPr>
        </p:nvPicPr>
        <p:blipFill>
          <a:blip r:embed="rId3"/>
          <a:stretch>
            <a:fillRect/>
          </a:stretch>
        </p:blipFill>
        <p:spPr>
          <a:xfrm>
            <a:off x="1662545" y="1280161"/>
            <a:ext cx="8236710" cy="4653741"/>
          </a:xfrm>
          <a:prstGeom prst="rect">
            <a:avLst/>
          </a:prstGeom>
        </p:spPr>
      </p:pic>
      <p:sp>
        <p:nvSpPr>
          <p:cNvPr id="3" name="TextBox 2">
            <a:extLst>
              <a:ext uri="{FF2B5EF4-FFF2-40B4-BE49-F238E27FC236}">
                <a16:creationId xmlns:a16="http://schemas.microsoft.com/office/drawing/2014/main" id="{4A4A5C18-437A-B52F-B324-663CA3FBF4AB}"/>
              </a:ext>
            </a:extLst>
          </p:cNvPr>
          <p:cNvSpPr txBox="1"/>
          <p:nvPr/>
        </p:nvSpPr>
        <p:spPr>
          <a:xfrm>
            <a:off x="10280342" y="3429000"/>
            <a:ext cx="1677879" cy="2031325"/>
          </a:xfrm>
          <a:prstGeom prst="rect">
            <a:avLst/>
          </a:prstGeom>
          <a:noFill/>
        </p:spPr>
        <p:txBody>
          <a:bodyPr wrap="square" rtlCol="0">
            <a:spAutoFit/>
          </a:bodyPr>
          <a:lstStyle/>
          <a:p>
            <a:r>
              <a:rPr lang="en-US" dirty="0"/>
              <a:t>Nice examples, stop at 7:18’ish</a:t>
            </a:r>
          </a:p>
          <a:p>
            <a:endParaRPr lang="en-US" dirty="0"/>
          </a:p>
          <a:p>
            <a:r>
              <a:rPr lang="en-US" dirty="0">
                <a:hlinkClick r:id="rId4"/>
              </a:rPr>
              <a:t>Click for more on Bayes in ML!</a:t>
            </a:r>
            <a:endParaRPr lang="en-US" dirty="0"/>
          </a:p>
          <a:p>
            <a:endParaRPr lang="en-US" dirty="0"/>
          </a:p>
          <a:p>
            <a:r>
              <a:rPr lang="en-US" dirty="0">
                <a:hlinkClick r:id="rId5"/>
              </a:rPr>
              <a:t>Bayesian RL?</a:t>
            </a:r>
            <a:endParaRPr lang="en-US" dirty="0"/>
          </a:p>
        </p:txBody>
      </p:sp>
    </p:spTree>
    <p:extLst>
      <p:ext uri="{BB962C8B-B14F-4D97-AF65-F5344CB8AC3E}">
        <p14:creationId xmlns:p14="http://schemas.microsoft.com/office/powerpoint/2010/main" val="330141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E62A8-A773-AB2C-92AD-168E36E71019}"/>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3" name="Content Placeholder 2">
            <a:extLst>
              <a:ext uri="{FF2B5EF4-FFF2-40B4-BE49-F238E27FC236}">
                <a16:creationId xmlns:a16="http://schemas.microsoft.com/office/drawing/2014/main" id="{149A2831-E818-5E2F-584E-DF60768F8DCC}"/>
              </a:ext>
            </a:extLst>
          </p:cNvPr>
          <p:cNvSpPr>
            <a:spLocks noGrp="1"/>
          </p:cNvSpPr>
          <p:nvPr>
            <p:ph sz="quarter" idx="15"/>
          </p:nvPr>
        </p:nvSpPr>
        <p:spPr/>
        <p:txBody>
          <a:bodyPr/>
          <a:lstStyle/>
          <a:p>
            <a:pPr marL="0" indent="0">
              <a:buNone/>
            </a:pPr>
            <a:r>
              <a:rPr lang="nl-NL" b="1" dirty="0"/>
              <a:t>How </a:t>
            </a:r>
            <a:r>
              <a:rPr lang="nl-NL" b="1" dirty="0" err="1"/>
              <a:t>then</a:t>
            </a:r>
            <a:r>
              <a:rPr lang="nl-NL" b="1" dirty="0"/>
              <a:t> is information </a:t>
            </a:r>
            <a:r>
              <a:rPr lang="nl-NL" b="1" dirty="0" err="1"/>
              <a:t>computed</a:t>
            </a:r>
            <a:r>
              <a:rPr lang="nl-NL" b="1" dirty="0"/>
              <a:t> in </a:t>
            </a:r>
            <a:r>
              <a:rPr lang="nl-NL" b="1" dirty="0" err="1"/>
              <a:t>the</a:t>
            </a:r>
            <a:r>
              <a:rPr lang="nl-NL" b="1" dirty="0"/>
              <a:t> long-term memory?</a:t>
            </a:r>
          </a:p>
          <a:p>
            <a:pPr marL="0" indent="0">
              <a:buNone/>
            </a:pPr>
            <a:endParaRPr lang="nl-NL" b="1" dirty="0"/>
          </a:p>
          <a:p>
            <a:r>
              <a:rPr lang="nl-NL" b="1" dirty="0" err="1"/>
              <a:t>Familiarity</a:t>
            </a:r>
            <a:r>
              <a:rPr lang="nl-NL" dirty="0"/>
              <a:t> – </a:t>
            </a:r>
            <a:r>
              <a:rPr lang="nl-NL" dirty="0" err="1"/>
              <a:t>observer</a:t>
            </a:r>
            <a:r>
              <a:rPr lang="nl-NL" dirty="0"/>
              <a:t> </a:t>
            </a:r>
            <a:r>
              <a:rPr lang="nl-NL" dirty="0" err="1"/>
              <a:t>knowing</a:t>
            </a:r>
            <a:r>
              <a:rPr lang="nl-NL" dirty="0"/>
              <a:t> </a:t>
            </a:r>
            <a:r>
              <a:rPr lang="nl-NL" dirty="0" err="1"/>
              <a:t>an</a:t>
            </a:r>
            <a:r>
              <a:rPr lang="nl-NL" dirty="0"/>
              <a:t> item is </a:t>
            </a:r>
            <a:r>
              <a:rPr lang="nl-NL" dirty="0" err="1"/>
              <a:t>old</a:t>
            </a:r>
            <a:r>
              <a:rPr lang="nl-NL" dirty="0"/>
              <a:t> or new, without </a:t>
            </a:r>
            <a:r>
              <a:rPr lang="nl-NL" dirty="0" err="1"/>
              <a:t>having</a:t>
            </a:r>
            <a:r>
              <a:rPr lang="nl-NL" dirty="0"/>
              <a:t> </a:t>
            </a:r>
            <a:r>
              <a:rPr lang="nl-NL" dirty="0" err="1"/>
              <a:t>specific</a:t>
            </a:r>
            <a:r>
              <a:rPr lang="nl-NL" dirty="0"/>
              <a:t> details </a:t>
            </a:r>
            <a:r>
              <a:rPr lang="nl-NL" dirty="0" err="1"/>
              <a:t>associated</a:t>
            </a:r>
            <a:r>
              <a:rPr lang="nl-NL" dirty="0"/>
              <a:t> </a:t>
            </a:r>
            <a:r>
              <a:rPr lang="nl-NL" dirty="0" err="1"/>
              <a:t>with</a:t>
            </a:r>
            <a:r>
              <a:rPr lang="nl-NL" dirty="0"/>
              <a:t> </a:t>
            </a:r>
            <a:r>
              <a:rPr lang="nl-NL" dirty="0" err="1"/>
              <a:t>that</a:t>
            </a:r>
            <a:r>
              <a:rPr lang="nl-NL" dirty="0"/>
              <a:t> memory; </a:t>
            </a:r>
            <a:r>
              <a:rPr lang="nl-NL" dirty="0" err="1"/>
              <a:t>the</a:t>
            </a:r>
            <a:r>
              <a:rPr lang="nl-NL" dirty="0"/>
              <a:t> </a:t>
            </a:r>
            <a:r>
              <a:rPr lang="nl-NL" dirty="0" err="1"/>
              <a:t>process</a:t>
            </a:r>
            <a:r>
              <a:rPr lang="nl-NL" dirty="0"/>
              <a:t> of </a:t>
            </a:r>
            <a:r>
              <a:rPr lang="nl-NL" dirty="0" err="1"/>
              <a:t>recognizing</a:t>
            </a:r>
            <a:r>
              <a:rPr lang="nl-NL" dirty="0"/>
              <a:t> </a:t>
            </a:r>
            <a:r>
              <a:rPr lang="nl-NL" dirty="0" err="1"/>
              <a:t>an</a:t>
            </a:r>
            <a:r>
              <a:rPr lang="nl-NL" dirty="0"/>
              <a:t> item on </a:t>
            </a:r>
            <a:r>
              <a:rPr lang="nl-NL" dirty="0" err="1"/>
              <a:t>the</a:t>
            </a:r>
            <a:r>
              <a:rPr lang="nl-NL" dirty="0"/>
              <a:t> basis of </a:t>
            </a:r>
            <a:r>
              <a:rPr lang="nl-NL" dirty="0" err="1"/>
              <a:t>its</a:t>
            </a:r>
            <a:r>
              <a:rPr lang="nl-NL" dirty="0"/>
              <a:t> </a:t>
            </a:r>
            <a:r>
              <a:rPr lang="nl-NL" dirty="0" err="1"/>
              <a:t>perceived</a:t>
            </a:r>
            <a:r>
              <a:rPr lang="nl-NL" dirty="0"/>
              <a:t> memory </a:t>
            </a:r>
            <a:r>
              <a:rPr lang="nl-NL" dirty="0" err="1"/>
              <a:t>strength</a:t>
            </a:r>
            <a:r>
              <a:rPr lang="nl-NL" dirty="0"/>
              <a:t> but without retrieval of </a:t>
            </a:r>
            <a:r>
              <a:rPr lang="nl-NL" dirty="0" err="1"/>
              <a:t>any</a:t>
            </a:r>
            <a:r>
              <a:rPr lang="nl-NL" dirty="0"/>
              <a:t> </a:t>
            </a:r>
            <a:r>
              <a:rPr lang="nl-NL" dirty="0" err="1"/>
              <a:t>specific</a:t>
            </a:r>
            <a:r>
              <a:rPr lang="nl-NL" dirty="0"/>
              <a:t> details </a:t>
            </a:r>
            <a:r>
              <a:rPr lang="nl-NL" dirty="0" err="1"/>
              <a:t>about</a:t>
            </a:r>
            <a:r>
              <a:rPr lang="nl-NL" dirty="0"/>
              <a:t> </a:t>
            </a:r>
            <a:r>
              <a:rPr lang="nl-NL" dirty="0" err="1"/>
              <a:t>the</a:t>
            </a:r>
            <a:r>
              <a:rPr lang="nl-NL" dirty="0"/>
              <a:t> </a:t>
            </a:r>
            <a:r>
              <a:rPr lang="nl-NL" dirty="0" err="1"/>
              <a:t>study</a:t>
            </a:r>
            <a:r>
              <a:rPr lang="nl-NL" dirty="0"/>
              <a:t> episode</a:t>
            </a:r>
            <a:endParaRPr lang="en-NL" dirty="0"/>
          </a:p>
          <a:p>
            <a:endParaRPr lang="nl-NL" dirty="0"/>
          </a:p>
          <a:p>
            <a:r>
              <a:rPr lang="nl-NL" b="1" dirty="0" err="1"/>
              <a:t>Recollection</a:t>
            </a:r>
            <a:r>
              <a:rPr lang="nl-NL" dirty="0"/>
              <a:t> – </a:t>
            </a:r>
            <a:r>
              <a:rPr lang="nl-NL" dirty="0" err="1"/>
              <a:t>observer</a:t>
            </a:r>
            <a:r>
              <a:rPr lang="nl-NL" dirty="0"/>
              <a:t> </a:t>
            </a:r>
            <a:r>
              <a:rPr lang="nl-NL" dirty="0" err="1"/>
              <a:t>accessing</a:t>
            </a:r>
            <a:r>
              <a:rPr lang="nl-NL" dirty="0"/>
              <a:t> </a:t>
            </a:r>
            <a:r>
              <a:rPr lang="nl-NL" dirty="0" err="1"/>
              <a:t>specific</a:t>
            </a:r>
            <a:r>
              <a:rPr lang="nl-NL" dirty="0"/>
              <a:t> details </a:t>
            </a:r>
            <a:r>
              <a:rPr lang="nl-NL" dirty="0" err="1"/>
              <a:t>about</a:t>
            </a:r>
            <a:r>
              <a:rPr lang="nl-NL" dirty="0"/>
              <a:t> a </a:t>
            </a:r>
            <a:r>
              <a:rPr lang="nl-NL" dirty="0" err="1"/>
              <a:t>previously</a:t>
            </a:r>
            <a:r>
              <a:rPr lang="nl-NL" dirty="0"/>
              <a:t> </a:t>
            </a:r>
            <a:r>
              <a:rPr lang="nl-NL" dirty="0" err="1"/>
              <a:t>experienced</a:t>
            </a:r>
            <a:r>
              <a:rPr lang="nl-NL" dirty="0"/>
              <a:t> item</a:t>
            </a:r>
          </a:p>
          <a:p>
            <a:endParaRPr lang="nl-NL" dirty="0"/>
          </a:p>
          <a:p>
            <a:endParaRPr lang="nl-NL" dirty="0"/>
          </a:p>
          <a:p>
            <a:endParaRPr lang="en-GB" dirty="0"/>
          </a:p>
        </p:txBody>
      </p:sp>
      <p:sp>
        <p:nvSpPr>
          <p:cNvPr id="4" name="Title 3">
            <a:extLst>
              <a:ext uri="{FF2B5EF4-FFF2-40B4-BE49-F238E27FC236}">
                <a16:creationId xmlns:a16="http://schemas.microsoft.com/office/drawing/2014/main" id="{909BC217-039A-8F67-BB35-F4D61FC23D84}"/>
              </a:ext>
            </a:extLst>
          </p:cNvPr>
          <p:cNvSpPr>
            <a:spLocks noGrp="1"/>
          </p:cNvSpPr>
          <p:nvPr>
            <p:ph type="title"/>
          </p:nvPr>
        </p:nvSpPr>
        <p:spPr/>
        <p:txBody>
          <a:bodyPr/>
          <a:lstStyle/>
          <a:p>
            <a:r>
              <a:rPr lang="nl-NL" dirty="0"/>
              <a:t>LTM: </a:t>
            </a:r>
            <a:r>
              <a:rPr lang="nl-NL" dirty="0" err="1"/>
              <a:t>Familiarity</a:t>
            </a:r>
            <a:r>
              <a:rPr lang="nl-NL" dirty="0"/>
              <a:t> vs. </a:t>
            </a:r>
            <a:r>
              <a:rPr lang="nl-NL" dirty="0" err="1"/>
              <a:t>Recollection</a:t>
            </a:r>
            <a:endParaRPr lang="en-GB" dirty="0"/>
          </a:p>
        </p:txBody>
      </p:sp>
    </p:spTree>
    <p:extLst>
      <p:ext uri="{BB962C8B-B14F-4D97-AF65-F5344CB8AC3E}">
        <p14:creationId xmlns:p14="http://schemas.microsoft.com/office/powerpoint/2010/main" val="31697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64239-F08F-74BB-5CAB-8EE3920F99A9}"/>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4" name="Title 3">
            <a:extLst>
              <a:ext uri="{FF2B5EF4-FFF2-40B4-BE49-F238E27FC236}">
                <a16:creationId xmlns:a16="http://schemas.microsoft.com/office/drawing/2014/main" id="{3F43EFA5-4D7F-0FA0-CF9F-EA41467CA15B}"/>
              </a:ext>
            </a:extLst>
          </p:cNvPr>
          <p:cNvSpPr>
            <a:spLocks noGrp="1"/>
          </p:cNvSpPr>
          <p:nvPr>
            <p:ph type="title"/>
          </p:nvPr>
        </p:nvSpPr>
        <p:spPr/>
        <p:txBody>
          <a:bodyPr/>
          <a:lstStyle/>
          <a:p>
            <a:r>
              <a:rPr lang="nl-NL" sz="3200" dirty="0" err="1"/>
              <a:t>Familiarity</a:t>
            </a:r>
            <a:r>
              <a:rPr lang="nl-NL" sz="3200" dirty="0"/>
              <a:t> vs. </a:t>
            </a:r>
            <a:r>
              <a:rPr lang="nl-NL" sz="3200" dirty="0" err="1"/>
              <a:t>Recollection</a:t>
            </a:r>
            <a:r>
              <a:rPr lang="nl-NL" sz="3200" dirty="0"/>
              <a:t>: The DPSD </a:t>
            </a:r>
            <a:r>
              <a:rPr lang="nl-NL" sz="3200" dirty="0" err="1"/>
              <a:t>and</a:t>
            </a:r>
            <a:r>
              <a:rPr lang="nl-NL" sz="3200" dirty="0"/>
              <a:t> CDP </a:t>
            </a:r>
            <a:r>
              <a:rPr lang="nl-NL" sz="3200" dirty="0" err="1"/>
              <a:t>Models</a:t>
            </a:r>
            <a:endParaRPr lang="en-GB" sz="3200" dirty="0"/>
          </a:p>
        </p:txBody>
      </p:sp>
      <p:pic>
        <p:nvPicPr>
          <p:cNvPr id="5" name="Picture 4">
            <a:extLst>
              <a:ext uri="{FF2B5EF4-FFF2-40B4-BE49-F238E27FC236}">
                <a16:creationId xmlns:a16="http://schemas.microsoft.com/office/drawing/2014/main" id="{D27EF79E-3AE5-B766-DA60-D074B091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 y="1346661"/>
            <a:ext cx="9970329" cy="4487262"/>
          </a:xfrm>
          <a:prstGeom prst="rect">
            <a:avLst/>
          </a:prstGeom>
        </p:spPr>
      </p:pic>
    </p:spTree>
    <p:extLst>
      <p:ext uri="{BB962C8B-B14F-4D97-AF65-F5344CB8AC3E}">
        <p14:creationId xmlns:p14="http://schemas.microsoft.com/office/powerpoint/2010/main" val="1305791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761C0C-5AD2-BB28-11A3-AEE8E15EDE7E}"/>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Content Placeholder 2">
            <a:extLst>
              <a:ext uri="{FF2B5EF4-FFF2-40B4-BE49-F238E27FC236}">
                <a16:creationId xmlns:a16="http://schemas.microsoft.com/office/drawing/2014/main" id="{B1CE46C9-F253-9300-629C-D621A6682B53}"/>
              </a:ext>
            </a:extLst>
          </p:cNvPr>
          <p:cNvSpPr>
            <a:spLocks noGrp="1"/>
          </p:cNvSpPr>
          <p:nvPr>
            <p:ph sz="quarter" idx="15"/>
          </p:nvPr>
        </p:nvSpPr>
        <p:spPr/>
        <p:txBody>
          <a:bodyPr/>
          <a:lstStyle/>
          <a:p>
            <a:r>
              <a:rPr lang="en-US" b="0" i="0" dirty="0">
                <a:solidFill>
                  <a:srgbClr val="353740"/>
                </a:solidFill>
                <a:effectLst/>
                <a:latin typeface="ColfaxAI"/>
              </a:rPr>
              <a:t>Decision-making is the process of making choices by analyzing information and evaluating possible outcomes. This process includes identifying and defining a problem, gathering information, generating solutions, evaluating alternatives, making a choice, and implementing a decision.</a:t>
            </a:r>
          </a:p>
          <a:p>
            <a:endParaRPr lang="en-US" sz="2000" dirty="0"/>
          </a:p>
          <a:p>
            <a:r>
              <a:rPr lang="en-US" sz="2000" dirty="0"/>
              <a:t>Dependent on:</a:t>
            </a:r>
          </a:p>
          <a:p>
            <a:pPr lvl="1"/>
            <a:r>
              <a:rPr lang="en-US" sz="2000" dirty="0"/>
              <a:t>situational awareness;</a:t>
            </a:r>
          </a:p>
          <a:p>
            <a:pPr lvl="1"/>
            <a:r>
              <a:rPr lang="en-US" sz="2000" dirty="0"/>
              <a:t>the (un)certainty of the environment and processes within;</a:t>
            </a:r>
          </a:p>
          <a:p>
            <a:pPr lvl="1"/>
            <a:r>
              <a:rPr lang="en-US" sz="2000" dirty="0"/>
              <a:t>planning &amp; inferences;</a:t>
            </a:r>
          </a:p>
          <a:p>
            <a:pPr lvl="1"/>
            <a:r>
              <a:rPr lang="en-US" sz="2000" dirty="0"/>
              <a:t>agent motivation/goal;</a:t>
            </a:r>
          </a:p>
          <a:p>
            <a:pPr lvl="1"/>
            <a:r>
              <a:rPr lang="en-US" sz="2000" dirty="0"/>
              <a:t>More?</a:t>
            </a:r>
          </a:p>
        </p:txBody>
      </p:sp>
      <p:sp>
        <p:nvSpPr>
          <p:cNvPr id="4" name="Title 3">
            <a:extLst>
              <a:ext uri="{FF2B5EF4-FFF2-40B4-BE49-F238E27FC236}">
                <a16:creationId xmlns:a16="http://schemas.microsoft.com/office/drawing/2014/main" id="{45B14CF8-F505-5B28-4BDC-5AA6CAAD490B}"/>
              </a:ext>
            </a:extLst>
          </p:cNvPr>
          <p:cNvSpPr>
            <a:spLocks noGrp="1"/>
          </p:cNvSpPr>
          <p:nvPr>
            <p:ph type="title"/>
          </p:nvPr>
        </p:nvSpPr>
        <p:spPr/>
        <p:txBody>
          <a:bodyPr/>
          <a:lstStyle/>
          <a:p>
            <a:r>
              <a:rPr lang="en-US" dirty="0"/>
              <a:t>What is decision-making?</a:t>
            </a:r>
          </a:p>
        </p:txBody>
      </p:sp>
      <p:pic>
        <p:nvPicPr>
          <p:cNvPr id="5" name="Picture 4" descr="Screen Shot 2017-09-01 at 10.29.40 AM.png">
            <a:extLst>
              <a:ext uri="{FF2B5EF4-FFF2-40B4-BE49-F238E27FC236}">
                <a16:creationId xmlns:a16="http://schemas.microsoft.com/office/drawing/2014/main" id="{B631A074-318D-4E7F-27CB-27536AF99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582" y="3180975"/>
            <a:ext cx="4456060" cy="2645785"/>
          </a:xfrm>
          <a:prstGeom prst="rect">
            <a:avLst/>
          </a:prstGeom>
        </p:spPr>
      </p:pic>
    </p:spTree>
    <p:extLst>
      <p:ext uri="{BB962C8B-B14F-4D97-AF65-F5344CB8AC3E}">
        <p14:creationId xmlns:p14="http://schemas.microsoft.com/office/powerpoint/2010/main" val="46284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605224-46C6-BAC3-18A8-93DA846F15C4}"/>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Picture Placeholder 2">
            <a:extLst>
              <a:ext uri="{FF2B5EF4-FFF2-40B4-BE49-F238E27FC236}">
                <a16:creationId xmlns:a16="http://schemas.microsoft.com/office/drawing/2014/main" id="{3600B0FF-1977-76D6-3F40-D70463A376F7}"/>
              </a:ext>
            </a:extLst>
          </p:cNvPr>
          <p:cNvSpPr>
            <a:spLocks noGrp="1"/>
          </p:cNvSpPr>
          <p:nvPr>
            <p:ph type="pic" sz="quarter" idx="13"/>
          </p:nvPr>
        </p:nvSpPr>
        <p:spPr>
          <a:xfrm>
            <a:off x="0" y="-16933"/>
            <a:ext cx="12192000" cy="6062870"/>
          </a:xfrm>
        </p:spPr>
      </p:sp>
      <p:pic>
        <p:nvPicPr>
          <p:cNvPr id="4" name="Online Media 3" title="The Power of Motivation: Crash Course Psychology #17">
            <a:hlinkClick r:id="" action="ppaction://media"/>
            <a:extLst>
              <a:ext uri="{FF2B5EF4-FFF2-40B4-BE49-F238E27FC236}">
                <a16:creationId xmlns:a16="http://schemas.microsoft.com/office/drawing/2014/main" id="{5C71E435-51B8-B315-1ABA-5808EA8209A5}"/>
              </a:ext>
            </a:extLst>
          </p:cNvPr>
          <p:cNvPicPr>
            <a:picLocks noRot="1" noChangeAspect="1"/>
          </p:cNvPicPr>
          <p:nvPr>
            <a:videoFile r:link="rId1"/>
          </p:nvPr>
        </p:nvPicPr>
        <p:blipFill>
          <a:blip r:embed="rId3"/>
          <a:stretch>
            <a:fillRect/>
          </a:stretch>
        </p:blipFill>
        <p:spPr>
          <a:xfrm>
            <a:off x="762002" y="67737"/>
            <a:ext cx="10591800" cy="5984367"/>
          </a:xfrm>
          <a:prstGeom prst="rect">
            <a:avLst/>
          </a:prstGeom>
        </p:spPr>
      </p:pic>
      <p:sp>
        <p:nvSpPr>
          <p:cNvPr id="5" name="TextBox 4">
            <a:extLst>
              <a:ext uri="{FF2B5EF4-FFF2-40B4-BE49-F238E27FC236}">
                <a16:creationId xmlns:a16="http://schemas.microsoft.com/office/drawing/2014/main" id="{F280A78A-F5BD-75A0-6A4F-EE85E72C6D74}"/>
              </a:ext>
            </a:extLst>
          </p:cNvPr>
          <p:cNvSpPr txBox="1"/>
          <p:nvPr/>
        </p:nvSpPr>
        <p:spPr>
          <a:xfrm>
            <a:off x="4966854" y="6343196"/>
            <a:ext cx="2639291" cy="369332"/>
          </a:xfrm>
          <a:prstGeom prst="rect">
            <a:avLst/>
          </a:prstGeom>
          <a:noFill/>
        </p:spPr>
        <p:txBody>
          <a:bodyPr wrap="square" rtlCol="0">
            <a:spAutoFit/>
          </a:bodyPr>
          <a:lstStyle/>
          <a:p>
            <a:r>
              <a:rPr lang="en-US" dirty="0"/>
              <a:t>Cut at 5:50</a:t>
            </a:r>
          </a:p>
        </p:txBody>
      </p:sp>
    </p:spTree>
    <p:extLst>
      <p:ext uri="{BB962C8B-B14F-4D97-AF65-F5344CB8AC3E}">
        <p14:creationId xmlns:p14="http://schemas.microsoft.com/office/powerpoint/2010/main" val="7850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59F0A-D4BB-F6AB-BFBA-7FC24C8393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A6C878E-6624-8940-965B-E61AF946BCDB}" type="slidenum">
              <a:rPr kumimoji="0" lang="nl-NL" sz="12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srgbClr val="FFFFFF"/>
              </a:solidFill>
              <a:effectLst/>
              <a:uLnTx/>
              <a:uFillTx/>
              <a:latin typeface="Open Sans" panose="020B0606030504020204" pitchFamily="34" charset="0"/>
              <a:ea typeface="+mn-ea"/>
              <a:cs typeface="+mn-cs"/>
            </a:endParaRPr>
          </a:p>
        </p:txBody>
      </p:sp>
      <p:sp>
        <p:nvSpPr>
          <p:cNvPr id="3" name="Text Placeholder 2">
            <a:extLst>
              <a:ext uri="{FF2B5EF4-FFF2-40B4-BE49-F238E27FC236}">
                <a16:creationId xmlns:a16="http://schemas.microsoft.com/office/drawing/2014/main" id="{6FDBF1FB-6701-1073-3E53-E21FB559A3CE}"/>
              </a:ext>
            </a:extLst>
          </p:cNvPr>
          <p:cNvSpPr>
            <a:spLocks noGrp="1"/>
          </p:cNvSpPr>
          <p:nvPr>
            <p:ph type="body" sz="quarter" idx="16"/>
          </p:nvPr>
        </p:nvSpPr>
        <p:spPr/>
        <p:txBody>
          <a:bodyPr/>
          <a:lstStyle/>
          <a:p>
            <a:r>
              <a:rPr lang="en-US" b="1" i="0" dirty="0">
                <a:solidFill>
                  <a:srgbClr val="3C454E"/>
                </a:solidFill>
                <a:effectLst/>
                <a:latin typeface="Roboto-Slab"/>
              </a:rPr>
              <a:t>Learning Objectives</a:t>
            </a:r>
          </a:p>
          <a:p>
            <a:endParaRPr lang="en-GB" dirty="0"/>
          </a:p>
        </p:txBody>
      </p:sp>
      <p:sp>
        <p:nvSpPr>
          <p:cNvPr id="4" name="Content Placeholder 3">
            <a:extLst>
              <a:ext uri="{FF2B5EF4-FFF2-40B4-BE49-F238E27FC236}">
                <a16:creationId xmlns:a16="http://schemas.microsoft.com/office/drawing/2014/main" id="{7459E59E-DB3F-2F0C-10CC-039F8E47565C}"/>
              </a:ext>
            </a:extLst>
          </p:cNvPr>
          <p:cNvSpPr>
            <a:spLocks noGrp="1"/>
          </p:cNvSpPr>
          <p:nvPr>
            <p:ph sz="quarter" idx="15"/>
          </p:nvPr>
        </p:nvSpPr>
        <p:spPr/>
        <p:txBody>
          <a:bodyPr/>
          <a:lstStyle/>
          <a:p>
            <a:r>
              <a:rPr lang="en-GB" dirty="0"/>
              <a:t>Sample relevant real-world input required for situational awareness &amp; reinforcement learning.</a:t>
            </a:r>
          </a:p>
          <a:p>
            <a:r>
              <a:rPr lang="en-GB" dirty="0"/>
              <a:t>Sample cognitive processes used to process relevant real-world input required for situational awareness &amp; reinforcement learning.</a:t>
            </a:r>
          </a:p>
          <a:p>
            <a:r>
              <a:rPr lang="en-GB" dirty="0"/>
              <a:t>Using situational awareness &amp; reinforcement learning to respond </a:t>
            </a:r>
            <a:r>
              <a:rPr lang="en-US" b="0" i="0" dirty="0">
                <a:solidFill>
                  <a:srgbClr val="3C454E"/>
                </a:solidFill>
                <a:effectLst/>
                <a:latin typeface="Lato" panose="020F0502020204030203" pitchFamily="34" charset="0"/>
              </a:rPr>
              <a:t>to make a decision and respond with a action</a:t>
            </a:r>
            <a:r>
              <a:rPr lang="en-GB" dirty="0"/>
              <a:t>.</a:t>
            </a:r>
            <a:endParaRPr lang="en-NL" dirty="0"/>
          </a:p>
          <a:p>
            <a:pPr marL="0" indent="0">
              <a:buNone/>
            </a:pPr>
            <a:r>
              <a:rPr lang="en-NL" dirty="0">
                <a:sym typeface="Wingdings" panose="05000000000000000000" pitchFamily="2" charset="2"/>
              </a:rPr>
              <a:t>	 feeds into our reinforcement learning algorithm &amp; symbolic AI and helps to 	optimize it</a:t>
            </a:r>
            <a:endParaRPr lang="en-US" dirty="0">
              <a:sym typeface="Wingdings" panose="05000000000000000000" pitchFamily="2" charset="2"/>
            </a:endParaRPr>
          </a:p>
          <a:p>
            <a:pPr marL="0" indent="0">
              <a:buNone/>
            </a:pPr>
            <a:r>
              <a:rPr lang="en-US" dirty="0">
                <a:sym typeface="Wingdings" panose="05000000000000000000" pitchFamily="2" charset="2"/>
              </a:rPr>
              <a:t>		 how we process input and take appropriate action on it</a:t>
            </a:r>
          </a:p>
          <a:p>
            <a:pPr marL="0" indent="0">
              <a:buNone/>
            </a:pPr>
            <a:r>
              <a:rPr lang="en-US" dirty="0">
                <a:sym typeface="Wingdings" panose="05000000000000000000" pitchFamily="2" charset="2"/>
              </a:rPr>
              <a:t>			 how we execute the bin-picking task</a:t>
            </a:r>
            <a:endParaRPr lang="en-GB" dirty="0"/>
          </a:p>
        </p:txBody>
      </p:sp>
      <p:sp>
        <p:nvSpPr>
          <p:cNvPr id="5" name="Title 4">
            <a:extLst>
              <a:ext uri="{FF2B5EF4-FFF2-40B4-BE49-F238E27FC236}">
                <a16:creationId xmlns:a16="http://schemas.microsoft.com/office/drawing/2014/main" id="{CD434AF3-E52B-8D05-88D5-F10A3CA26AB3}"/>
              </a:ext>
            </a:extLst>
          </p:cNvPr>
          <p:cNvSpPr>
            <a:spLocks noGrp="1"/>
          </p:cNvSpPr>
          <p:nvPr>
            <p:ph type="title"/>
          </p:nvPr>
        </p:nvSpPr>
        <p:spPr/>
        <p:txBody>
          <a:bodyPr/>
          <a:lstStyle/>
          <a:p>
            <a:r>
              <a:rPr lang="en-NL" dirty="0"/>
              <a:t>What we learn and why</a:t>
            </a:r>
            <a:endParaRPr lang="en-GB" dirty="0"/>
          </a:p>
        </p:txBody>
      </p:sp>
    </p:spTree>
    <p:extLst>
      <p:ext uri="{BB962C8B-B14F-4D97-AF65-F5344CB8AC3E}">
        <p14:creationId xmlns:p14="http://schemas.microsoft.com/office/powerpoint/2010/main" val="339934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C03D0D-C505-AF12-971D-2D847FAD41DA}"/>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Content Placeholder 2">
            <a:extLst>
              <a:ext uri="{FF2B5EF4-FFF2-40B4-BE49-F238E27FC236}">
                <a16:creationId xmlns:a16="http://schemas.microsoft.com/office/drawing/2014/main" id="{FFF1F9E9-FDA1-D5CC-4D1E-5C7DB7B66E12}"/>
              </a:ext>
            </a:extLst>
          </p:cNvPr>
          <p:cNvSpPr>
            <a:spLocks noGrp="1"/>
          </p:cNvSpPr>
          <p:nvPr>
            <p:ph sz="quarter" idx="15"/>
          </p:nvPr>
        </p:nvSpPr>
        <p:spPr/>
        <p:txBody>
          <a:bodyPr/>
          <a:lstStyle/>
          <a:p>
            <a:r>
              <a:rPr lang="en-US" dirty="0"/>
              <a:t>Maslow’s Hierarchy of needs </a:t>
            </a:r>
            <a:r>
              <a:rPr lang="en-US" dirty="0">
                <a:sym typeface="Wingdings" panose="05000000000000000000" pitchFamily="2" charset="2"/>
              </a:rPr>
              <a:t> metacognition is outside of course scope</a:t>
            </a:r>
            <a:endParaRPr lang="en-US" dirty="0"/>
          </a:p>
          <a:p>
            <a:r>
              <a:rPr lang="en-NL" dirty="0"/>
              <a:t>Motivation is what motivates us; lies at the base of intelligence</a:t>
            </a:r>
          </a:p>
          <a:p>
            <a:r>
              <a:rPr lang="en-GB" dirty="0"/>
              <a:t>Reinforcement Learning is learning what to do and how to map situations to actions. The end result is to maximize the numerical reward signal. The learner is not told which action to take, but instead must discover which action will yield the maximum reward. </a:t>
            </a:r>
          </a:p>
        </p:txBody>
      </p:sp>
      <p:sp>
        <p:nvSpPr>
          <p:cNvPr id="4" name="Title 3">
            <a:extLst>
              <a:ext uri="{FF2B5EF4-FFF2-40B4-BE49-F238E27FC236}">
                <a16:creationId xmlns:a16="http://schemas.microsoft.com/office/drawing/2014/main" id="{7D981401-ECDA-E61F-7BB7-C8069294A4AB}"/>
              </a:ext>
            </a:extLst>
          </p:cNvPr>
          <p:cNvSpPr>
            <a:spLocks noGrp="1"/>
          </p:cNvSpPr>
          <p:nvPr>
            <p:ph type="title"/>
          </p:nvPr>
        </p:nvSpPr>
        <p:spPr/>
        <p:txBody>
          <a:bodyPr/>
          <a:lstStyle/>
          <a:p>
            <a:r>
              <a:rPr lang="en-NL" dirty="0"/>
              <a:t>Rewards &amp; Motivation</a:t>
            </a:r>
            <a:endParaRPr lang="en-GB" dirty="0"/>
          </a:p>
        </p:txBody>
      </p:sp>
      <p:pic>
        <p:nvPicPr>
          <p:cNvPr id="1026" name="Picture 2" descr="4 Reasons Why Hugs Are Good For You | SelectHealth">
            <a:extLst>
              <a:ext uri="{FF2B5EF4-FFF2-40B4-BE49-F238E27FC236}">
                <a16:creationId xmlns:a16="http://schemas.microsoft.com/office/drawing/2014/main" id="{867E037A-F95B-BB1E-F7BC-27AC66E38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232" y="3393172"/>
            <a:ext cx="4102768" cy="2733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4 Reasons Why Hugs Are Good For You | SelectHealth">
            <a:extLst>
              <a:ext uri="{FF2B5EF4-FFF2-40B4-BE49-F238E27FC236}">
                <a16:creationId xmlns:a16="http://schemas.microsoft.com/office/drawing/2014/main" id="{65FA96BA-A2C3-529C-2B6D-704A9CEBC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395" y="3860042"/>
            <a:ext cx="1926016" cy="1283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and Burned On Stove Stock Photo 58086016 | Shutterstock">
            <a:extLst>
              <a:ext uri="{FF2B5EF4-FFF2-40B4-BE49-F238E27FC236}">
                <a16:creationId xmlns:a16="http://schemas.microsoft.com/office/drawing/2014/main" id="{5234F8C8-16F2-0A86-9D97-AAD7FCCB2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64"/>
          <a:stretch/>
        </p:blipFill>
        <p:spPr bwMode="auto">
          <a:xfrm>
            <a:off x="7008395" y="3318628"/>
            <a:ext cx="4374565" cy="28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302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898066-8903-B7E3-C0E9-1DFA4A32418B}"/>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5" name="Content Placeholder 4">
            <a:extLst>
              <a:ext uri="{FF2B5EF4-FFF2-40B4-BE49-F238E27FC236}">
                <a16:creationId xmlns:a16="http://schemas.microsoft.com/office/drawing/2014/main" id="{8FA074E7-E0E0-74C3-D79E-FD00CA599AE2}"/>
              </a:ext>
            </a:extLst>
          </p:cNvPr>
          <p:cNvPicPr>
            <a:picLocks noGrp="1" noChangeAspect="1"/>
          </p:cNvPicPr>
          <p:nvPr>
            <p:ph sz="quarter" idx="15"/>
          </p:nvPr>
        </p:nvPicPr>
        <p:blipFill rotWithShape="1">
          <a:blip r:embed="rId3"/>
          <a:srcRect t="7741" b="-1"/>
          <a:stretch/>
        </p:blipFill>
        <p:spPr>
          <a:xfrm>
            <a:off x="1102664" y="2150919"/>
            <a:ext cx="10474617" cy="3919324"/>
          </a:xfrm>
          <a:prstGeom prst="rect">
            <a:avLst/>
          </a:prstGeom>
        </p:spPr>
      </p:pic>
      <p:sp>
        <p:nvSpPr>
          <p:cNvPr id="4" name="Title 3">
            <a:extLst>
              <a:ext uri="{FF2B5EF4-FFF2-40B4-BE49-F238E27FC236}">
                <a16:creationId xmlns:a16="http://schemas.microsoft.com/office/drawing/2014/main" id="{385316ED-3667-E0E6-4A43-6B01BCF463EA}"/>
              </a:ext>
            </a:extLst>
          </p:cNvPr>
          <p:cNvSpPr>
            <a:spLocks noGrp="1"/>
          </p:cNvSpPr>
          <p:nvPr>
            <p:ph type="title"/>
          </p:nvPr>
        </p:nvSpPr>
        <p:spPr/>
        <p:txBody>
          <a:bodyPr/>
          <a:lstStyle/>
          <a:p>
            <a:r>
              <a:rPr lang="en-NL" dirty="0"/>
              <a:t>Reinforcement Learning</a:t>
            </a:r>
            <a:endParaRPr lang="en-GB" dirty="0"/>
          </a:p>
        </p:txBody>
      </p:sp>
      <p:sp>
        <p:nvSpPr>
          <p:cNvPr id="3" name="TextBox 2">
            <a:extLst>
              <a:ext uri="{FF2B5EF4-FFF2-40B4-BE49-F238E27FC236}">
                <a16:creationId xmlns:a16="http://schemas.microsoft.com/office/drawing/2014/main" id="{E1B3CB5F-56EE-410F-6725-664FBBC573BA}"/>
              </a:ext>
            </a:extLst>
          </p:cNvPr>
          <p:cNvSpPr txBox="1"/>
          <p:nvPr/>
        </p:nvSpPr>
        <p:spPr>
          <a:xfrm>
            <a:off x="537882" y="1217386"/>
            <a:ext cx="11039399" cy="646331"/>
          </a:xfrm>
          <a:prstGeom prst="rect">
            <a:avLst/>
          </a:prstGeom>
          <a:noFill/>
        </p:spPr>
        <p:txBody>
          <a:bodyPr wrap="square" rtlCol="0">
            <a:spAutoFit/>
          </a:bodyPr>
          <a:lstStyle/>
          <a:p>
            <a:r>
              <a:rPr lang="en-US" dirty="0"/>
              <a:t>What happens in our cognitive and robotics model is located inside the agent bubble. However, these agent per definition interact with their environment. How are we going to incorporate the environment in our flowchart?</a:t>
            </a:r>
          </a:p>
        </p:txBody>
      </p:sp>
    </p:spTree>
    <p:extLst>
      <p:ext uri="{BB962C8B-B14F-4D97-AF65-F5344CB8AC3E}">
        <p14:creationId xmlns:p14="http://schemas.microsoft.com/office/powerpoint/2010/main" val="2253459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AE0BB8-3A24-4CA9-18B6-517A4B58C3BD}"/>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Content Placeholder 2">
            <a:extLst>
              <a:ext uri="{FF2B5EF4-FFF2-40B4-BE49-F238E27FC236}">
                <a16:creationId xmlns:a16="http://schemas.microsoft.com/office/drawing/2014/main" id="{29438F0E-5390-1969-8FBC-F1B7A8C46420}"/>
              </a:ext>
            </a:extLst>
          </p:cNvPr>
          <p:cNvSpPr>
            <a:spLocks noGrp="1"/>
          </p:cNvSpPr>
          <p:nvPr>
            <p:ph sz="quarter" idx="15"/>
          </p:nvPr>
        </p:nvSpPr>
        <p:spPr/>
        <p:txBody>
          <a:bodyPr/>
          <a:lstStyle/>
          <a:p>
            <a:r>
              <a:rPr lang="en-US" dirty="0">
                <a:solidFill>
                  <a:srgbClr val="353740"/>
                </a:solidFill>
                <a:latin typeface="ColfaxAI"/>
              </a:rPr>
              <a:t>A</a:t>
            </a:r>
            <a:r>
              <a:rPr lang="en-US" b="0" i="0" dirty="0">
                <a:solidFill>
                  <a:srgbClr val="353740"/>
                </a:solidFill>
                <a:effectLst/>
                <a:latin typeface="ColfaxAI"/>
              </a:rPr>
              <a:t> type of cognitive strategy in which a person actively engages with their environment in order to acquire new knowledge or information. Can include: </a:t>
            </a:r>
          </a:p>
          <a:p>
            <a:pPr lvl="1"/>
            <a:r>
              <a:rPr lang="en-US" b="0" i="0" dirty="0">
                <a:solidFill>
                  <a:srgbClr val="353740"/>
                </a:solidFill>
                <a:effectLst/>
                <a:latin typeface="ColfaxAI"/>
              </a:rPr>
              <a:t>intentional exploration of unfamiliar surroundings;</a:t>
            </a:r>
          </a:p>
          <a:p>
            <a:pPr lvl="1"/>
            <a:r>
              <a:rPr lang="en-US" b="0" i="0" dirty="0">
                <a:solidFill>
                  <a:srgbClr val="353740"/>
                </a:solidFill>
                <a:effectLst/>
                <a:latin typeface="ColfaxAI"/>
              </a:rPr>
              <a:t>taking part in activities that provide new experiences;</a:t>
            </a:r>
          </a:p>
          <a:p>
            <a:pPr lvl="1"/>
            <a:r>
              <a:rPr lang="en-US" b="0" i="0" dirty="0">
                <a:solidFill>
                  <a:srgbClr val="353740"/>
                </a:solidFill>
                <a:effectLst/>
                <a:latin typeface="ColfaxAI"/>
              </a:rPr>
              <a:t>and actively seeking out new sources of information</a:t>
            </a:r>
          </a:p>
          <a:p>
            <a:pPr marL="0" indent="-29700">
              <a:buNone/>
            </a:pPr>
            <a:endParaRPr lang="en-US" dirty="0">
              <a:solidFill>
                <a:srgbClr val="353740"/>
              </a:solidFill>
              <a:latin typeface="ColfaxAI"/>
            </a:endParaRPr>
          </a:p>
          <a:p>
            <a:pPr marL="0" indent="-29700">
              <a:buNone/>
            </a:pPr>
            <a:r>
              <a:rPr lang="en-US" b="0" i="0" dirty="0">
                <a:solidFill>
                  <a:srgbClr val="353740"/>
                </a:solidFill>
                <a:effectLst/>
                <a:latin typeface="ColfaxAI"/>
              </a:rPr>
              <a:t>Active sampling is seen as a more efficient way for people to learn and acquire new knowledge as it involves actively engaging with the environment rather than passively absorbing information.</a:t>
            </a:r>
            <a:endParaRPr lang="en-US" dirty="0"/>
          </a:p>
        </p:txBody>
      </p:sp>
      <p:sp>
        <p:nvSpPr>
          <p:cNvPr id="4" name="Title 3">
            <a:extLst>
              <a:ext uri="{FF2B5EF4-FFF2-40B4-BE49-F238E27FC236}">
                <a16:creationId xmlns:a16="http://schemas.microsoft.com/office/drawing/2014/main" id="{C1C92C3A-E283-106E-EC91-545207576ED7}"/>
              </a:ext>
            </a:extLst>
          </p:cNvPr>
          <p:cNvSpPr>
            <a:spLocks noGrp="1"/>
          </p:cNvSpPr>
          <p:nvPr>
            <p:ph type="title"/>
          </p:nvPr>
        </p:nvSpPr>
        <p:spPr/>
        <p:txBody>
          <a:bodyPr/>
          <a:lstStyle/>
          <a:p>
            <a:r>
              <a:rPr lang="en-US" dirty="0"/>
              <a:t>Active Sampling</a:t>
            </a:r>
          </a:p>
        </p:txBody>
      </p:sp>
    </p:spTree>
    <p:extLst>
      <p:ext uri="{BB962C8B-B14F-4D97-AF65-F5344CB8AC3E}">
        <p14:creationId xmlns:p14="http://schemas.microsoft.com/office/powerpoint/2010/main" val="322547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AB616-42B9-D570-EAE4-92A30883ED45}"/>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Content Placeholder 2">
            <a:extLst>
              <a:ext uri="{FF2B5EF4-FFF2-40B4-BE49-F238E27FC236}">
                <a16:creationId xmlns:a16="http://schemas.microsoft.com/office/drawing/2014/main" id="{5F3A021A-AB45-654C-530E-8A24B00A8EA2}"/>
              </a:ext>
            </a:extLst>
          </p:cNvPr>
          <p:cNvSpPr>
            <a:spLocks noGrp="1"/>
          </p:cNvSpPr>
          <p:nvPr>
            <p:ph sz="quarter" idx="15"/>
          </p:nvPr>
        </p:nvSpPr>
        <p:spPr>
          <a:xfrm>
            <a:off x="298185" y="5372232"/>
            <a:ext cx="2853388" cy="654870"/>
          </a:xfrm>
        </p:spPr>
        <p:txBody>
          <a:bodyPr/>
          <a:lstStyle/>
          <a:p>
            <a:pPr marL="0" indent="0">
              <a:buNone/>
            </a:pPr>
            <a:r>
              <a:rPr lang="en-US" dirty="0"/>
              <a:t>Gottlieb, 2018</a:t>
            </a:r>
          </a:p>
        </p:txBody>
      </p:sp>
      <p:sp>
        <p:nvSpPr>
          <p:cNvPr id="4" name="Title 3">
            <a:extLst>
              <a:ext uri="{FF2B5EF4-FFF2-40B4-BE49-F238E27FC236}">
                <a16:creationId xmlns:a16="http://schemas.microsoft.com/office/drawing/2014/main" id="{A8DECCA5-4CA0-887D-9885-F2A24AF06560}"/>
              </a:ext>
            </a:extLst>
          </p:cNvPr>
          <p:cNvSpPr>
            <a:spLocks noGrp="1"/>
          </p:cNvSpPr>
          <p:nvPr>
            <p:ph type="title"/>
          </p:nvPr>
        </p:nvSpPr>
        <p:spPr/>
        <p:txBody>
          <a:bodyPr/>
          <a:lstStyle/>
          <a:p>
            <a:r>
              <a:rPr lang="en-US" dirty="0"/>
              <a:t>Decision chains for sampling and action</a:t>
            </a:r>
          </a:p>
        </p:txBody>
      </p:sp>
      <p:pic>
        <p:nvPicPr>
          <p:cNvPr id="5" name="Content Placeholder 4">
            <a:extLst>
              <a:ext uri="{FF2B5EF4-FFF2-40B4-BE49-F238E27FC236}">
                <a16:creationId xmlns:a16="http://schemas.microsoft.com/office/drawing/2014/main" id="{6080626A-EDB7-BB1E-BC54-CF111A067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914" y="1376363"/>
            <a:ext cx="7173760" cy="4554537"/>
          </a:xfrm>
          <a:prstGeom prst="rect">
            <a:avLst/>
          </a:prstGeom>
        </p:spPr>
      </p:pic>
    </p:spTree>
    <p:extLst>
      <p:ext uri="{BB962C8B-B14F-4D97-AF65-F5344CB8AC3E}">
        <p14:creationId xmlns:p14="http://schemas.microsoft.com/office/powerpoint/2010/main" val="28783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A7469-A415-57C8-C909-6CE07EC9453D}"/>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4" name="Title 3">
            <a:extLst>
              <a:ext uri="{FF2B5EF4-FFF2-40B4-BE49-F238E27FC236}">
                <a16:creationId xmlns:a16="http://schemas.microsoft.com/office/drawing/2014/main" id="{AC109698-71A3-1D69-DA73-2E3C0486698E}"/>
              </a:ext>
            </a:extLst>
          </p:cNvPr>
          <p:cNvSpPr>
            <a:spLocks noGrp="1"/>
          </p:cNvSpPr>
          <p:nvPr>
            <p:ph type="title"/>
          </p:nvPr>
        </p:nvSpPr>
        <p:spPr/>
        <p:txBody>
          <a:bodyPr/>
          <a:lstStyle/>
          <a:p>
            <a:r>
              <a:rPr lang="en-GB" sz="4000" dirty="0"/>
              <a:t>Information gain/Reduction of Uncertainty</a:t>
            </a:r>
          </a:p>
        </p:txBody>
      </p:sp>
      <p:sp>
        <p:nvSpPr>
          <p:cNvPr id="5" name="Shape 384">
            <a:extLst>
              <a:ext uri="{FF2B5EF4-FFF2-40B4-BE49-F238E27FC236}">
                <a16:creationId xmlns:a16="http://schemas.microsoft.com/office/drawing/2014/main" id="{45E74D07-7EB0-6ECF-D91A-DEB81E47AD8B}"/>
              </a:ext>
            </a:extLst>
          </p:cNvPr>
          <p:cNvSpPr txBox="1">
            <a:spLocks/>
          </p:cNvSpPr>
          <p:nvPr/>
        </p:nvSpPr>
        <p:spPr>
          <a:xfrm>
            <a:off x="1959221" y="1235520"/>
            <a:ext cx="4142658" cy="4691485"/>
          </a:xfrm>
          <a:prstGeom prst="rect">
            <a:avLst/>
          </a:prstGeom>
        </p:spPr>
        <p:txBody>
          <a:bodyPr>
            <a:normAutofit/>
          </a:bodyPr>
          <a:lst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defTabSz="365760">
              <a:spcBef>
                <a:spcPts val="400"/>
              </a:spcBef>
              <a:defRPr sz="1920"/>
            </a:pPr>
            <a:r>
              <a:rPr lang="en-GB" sz="1920"/>
              <a:t>It is like playing “20 questions”</a:t>
            </a:r>
          </a:p>
          <a:p>
            <a:pPr marL="274320" indent="-274320" defTabSz="365760">
              <a:spcBef>
                <a:spcPts val="400"/>
              </a:spcBef>
              <a:defRPr sz="1920"/>
            </a:pPr>
            <a:r>
              <a:rPr lang="en-GB" sz="1920"/>
              <a:t>ENTROPY = measure of disorder of a system</a:t>
            </a:r>
          </a:p>
          <a:p>
            <a:pPr marL="674370" lvl="1" indent="-274320" defTabSz="365760">
              <a:spcBef>
                <a:spcPts val="400"/>
              </a:spcBef>
              <a:defRPr sz="1920"/>
            </a:pPr>
            <a:r>
              <a:rPr lang="en-GB" sz="1920"/>
              <a:t>Zero entropy ~ completely homogeneous sample</a:t>
            </a:r>
          </a:p>
          <a:p>
            <a:pPr marL="674370" lvl="1" indent="-274320" defTabSz="365760">
              <a:spcBef>
                <a:spcPts val="400"/>
              </a:spcBef>
              <a:defRPr sz="1920"/>
            </a:pPr>
            <a:r>
              <a:rPr lang="en-GB" sz="1920"/>
              <a:t>Entropy = 1 ~ the sample is equally divided</a:t>
            </a:r>
          </a:p>
          <a:p>
            <a:pPr marL="274320" indent="-274320" defTabSz="365760">
              <a:spcBef>
                <a:spcPts val="400"/>
              </a:spcBef>
              <a:defRPr sz="1920"/>
            </a:pPr>
            <a:endParaRPr lang="en-GB" sz="1920" dirty="0"/>
          </a:p>
        </p:txBody>
      </p:sp>
      <p:pic>
        <p:nvPicPr>
          <p:cNvPr id="6" name="Picture 5" descr="Screen Shot 2016-11-14 at 12.15.11 PM.png">
            <a:extLst>
              <a:ext uri="{FF2B5EF4-FFF2-40B4-BE49-F238E27FC236}">
                <a16:creationId xmlns:a16="http://schemas.microsoft.com/office/drawing/2014/main" id="{EF2A516D-AE6B-B539-6D49-C1F9F61FD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679" y="3339821"/>
            <a:ext cx="3948384" cy="3172990"/>
          </a:xfrm>
          <a:prstGeom prst="rect">
            <a:avLst/>
          </a:prstGeom>
        </p:spPr>
      </p:pic>
      <p:pic>
        <p:nvPicPr>
          <p:cNvPr id="7" name="Picture 6" descr="Screen Shot 2016-11-14 at 12.26.45 PM.png">
            <a:extLst>
              <a:ext uri="{FF2B5EF4-FFF2-40B4-BE49-F238E27FC236}">
                <a16:creationId xmlns:a16="http://schemas.microsoft.com/office/drawing/2014/main" id="{2419E9B9-2F88-0E1D-AE72-07193F942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474" y="1828800"/>
            <a:ext cx="3352800" cy="1066800"/>
          </a:xfrm>
          <a:prstGeom prst="rect">
            <a:avLst/>
          </a:prstGeom>
        </p:spPr>
      </p:pic>
      <p:sp>
        <p:nvSpPr>
          <p:cNvPr id="8" name="TextBox 7">
            <a:extLst>
              <a:ext uri="{FF2B5EF4-FFF2-40B4-BE49-F238E27FC236}">
                <a16:creationId xmlns:a16="http://schemas.microsoft.com/office/drawing/2014/main" id="{9E25DC80-1998-0F50-1B2D-37672D0975E7}"/>
              </a:ext>
            </a:extLst>
          </p:cNvPr>
          <p:cNvSpPr txBox="1"/>
          <p:nvPr/>
        </p:nvSpPr>
        <p:spPr>
          <a:xfrm>
            <a:off x="7481515" y="1399005"/>
            <a:ext cx="1300356" cy="369332"/>
          </a:xfrm>
          <a:prstGeom prst="rect">
            <a:avLst/>
          </a:prstGeom>
          <a:noFill/>
        </p:spPr>
        <p:txBody>
          <a:bodyPr wrap="none" rtlCol="0">
            <a:spAutoFit/>
          </a:bodyPr>
          <a:lstStyle/>
          <a:p>
            <a:r>
              <a:rPr lang="en-US" dirty="0"/>
              <a:t>ENTROPY</a:t>
            </a:r>
          </a:p>
        </p:txBody>
      </p:sp>
      <p:pic>
        <p:nvPicPr>
          <p:cNvPr id="9" name="pasted-image.png">
            <a:extLst>
              <a:ext uri="{FF2B5EF4-FFF2-40B4-BE49-F238E27FC236}">
                <a16:creationId xmlns:a16="http://schemas.microsoft.com/office/drawing/2014/main" id="{284C8C9C-B8CF-F6AD-17D4-38578A65CA1C}"/>
              </a:ext>
            </a:extLst>
          </p:cNvPr>
          <p:cNvPicPr>
            <a:picLocks noChangeAspect="1"/>
          </p:cNvPicPr>
          <p:nvPr/>
        </p:nvPicPr>
        <p:blipFill>
          <a:blip r:embed="rId5"/>
          <a:stretch>
            <a:fillRect/>
          </a:stretch>
        </p:blipFill>
        <p:spPr>
          <a:xfrm>
            <a:off x="1164236" y="3878606"/>
            <a:ext cx="4142658" cy="2048399"/>
          </a:xfrm>
          <a:prstGeom prst="rect">
            <a:avLst/>
          </a:prstGeom>
          <a:ln w="12700">
            <a:miter lim="400000"/>
          </a:ln>
        </p:spPr>
      </p:pic>
    </p:spTree>
    <p:extLst>
      <p:ext uri="{BB962C8B-B14F-4D97-AF65-F5344CB8AC3E}">
        <p14:creationId xmlns:p14="http://schemas.microsoft.com/office/powerpoint/2010/main" val="2585464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FCBB2-7211-5480-7B7D-C3F6E4C9B274}"/>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Text Placeholder 2">
            <a:extLst>
              <a:ext uri="{FF2B5EF4-FFF2-40B4-BE49-F238E27FC236}">
                <a16:creationId xmlns:a16="http://schemas.microsoft.com/office/drawing/2014/main" id="{5B53DD95-8C13-862E-5267-A05C1C0FDAF2}"/>
              </a:ext>
            </a:extLst>
          </p:cNvPr>
          <p:cNvSpPr>
            <a:spLocks noGrp="1"/>
          </p:cNvSpPr>
          <p:nvPr>
            <p:ph type="body" sz="quarter" idx="16"/>
          </p:nvPr>
        </p:nvSpPr>
        <p:spPr>
          <a:xfrm>
            <a:off x="537882" y="1399342"/>
            <a:ext cx="6351190" cy="4459919"/>
          </a:xfrm>
        </p:spPr>
        <p:txBody>
          <a:bodyPr/>
          <a:lstStyle/>
          <a:p>
            <a:r>
              <a:rPr lang="en-US" dirty="0"/>
              <a:t>Now that we have established how we make a decision in a given situation, we can start taking actions to reach our goal.</a:t>
            </a:r>
          </a:p>
          <a:p>
            <a:pPr marL="457200" indent="-457200">
              <a:buFont typeface="Wingdings" panose="05000000000000000000" pitchFamily="2" charset="2"/>
              <a:buChar char="à"/>
            </a:pPr>
            <a:r>
              <a:rPr lang="en-US" dirty="0">
                <a:sym typeface="Wingdings" panose="05000000000000000000" pitchFamily="2" charset="2"/>
              </a:rPr>
              <a:t>The autonomic nervous system:</a:t>
            </a:r>
          </a:p>
          <a:p>
            <a:pPr marL="1143000" lvl="1" indent="-457200">
              <a:buFont typeface="Wingdings" panose="05000000000000000000" pitchFamily="2" charset="2"/>
              <a:buChar char="à"/>
            </a:pPr>
            <a:r>
              <a:rPr lang="en-US" dirty="0" err="1">
                <a:sym typeface="Wingdings" panose="05000000000000000000" pitchFamily="2" charset="2"/>
              </a:rPr>
              <a:t>Sympathic</a:t>
            </a:r>
            <a:endParaRPr lang="en-US" dirty="0">
              <a:sym typeface="Wingdings" panose="05000000000000000000" pitchFamily="2" charset="2"/>
            </a:endParaRPr>
          </a:p>
          <a:p>
            <a:pPr marL="1143000" lvl="1" indent="-457200">
              <a:buFont typeface="Wingdings" panose="05000000000000000000" pitchFamily="2" charset="2"/>
              <a:buChar char="à"/>
            </a:pPr>
            <a:r>
              <a:rPr lang="en-US" dirty="0" err="1">
                <a:sym typeface="Wingdings" panose="05000000000000000000" pitchFamily="2" charset="2"/>
              </a:rPr>
              <a:t>Parasympathic</a:t>
            </a:r>
            <a:endParaRPr lang="en-US" dirty="0">
              <a:sym typeface="Wingdings" panose="05000000000000000000" pitchFamily="2" charset="2"/>
            </a:endParaRPr>
          </a:p>
          <a:p>
            <a:pPr marL="1143000" lvl="1" indent="-457200">
              <a:buFont typeface="Wingdings" panose="05000000000000000000" pitchFamily="2" charset="2"/>
              <a:buChar char="à"/>
            </a:pPr>
            <a:r>
              <a:rPr lang="en-US" dirty="0">
                <a:sym typeface="Wingdings" panose="05000000000000000000" pitchFamily="2" charset="2"/>
              </a:rPr>
              <a:t>Enteric</a:t>
            </a:r>
          </a:p>
          <a:p>
            <a:pPr marL="1600200" lvl="2" indent="-457200">
              <a:buFont typeface="Wingdings" panose="05000000000000000000" pitchFamily="2" charset="2"/>
              <a:buChar char="à"/>
            </a:pPr>
            <a:endParaRPr lang="en-US" dirty="0">
              <a:sym typeface="Wingdings" panose="05000000000000000000" pitchFamily="2" charset="2"/>
            </a:endParaRPr>
          </a:p>
          <a:p>
            <a:pPr marL="1600200" lvl="2" indent="-457200">
              <a:buFont typeface="Wingdings" panose="05000000000000000000" pitchFamily="2" charset="2"/>
              <a:buChar char="à"/>
            </a:pPr>
            <a:r>
              <a:rPr lang="en-US" dirty="0">
                <a:sym typeface="Wingdings" panose="05000000000000000000" pitchFamily="2" charset="2"/>
              </a:rPr>
              <a:t>But that’s where we leave off for now, let’s look at the robot regarding actions!</a:t>
            </a:r>
            <a:endParaRPr lang="en-US" dirty="0"/>
          </a:p>
          <a:p>
            <a:endParaRPr lang="en-US" dirty="0"/>
          </a:p>
          <a:p>
            <a:endParaRPr lang="en-US" dirty="0"/>
          </a:p>
          <a:p>
            <a:endParaRPr lang="en-US" dirty="0"/>
          </a:p>
        </p:txBody>
      </p:sp>
      <p:sp>
        <p:nvSpPr>
          <p:cNvPr id="5" name="Title 4">
            <a:extLst>
              <a:ext uri="{FF2B5EF4-FFF2-40B4-BE49-F238E27FC236}">
                <a16:creationId xmlns:a16="http://schemas.microsoft.com/office/drawing/2014/main" id="{F8728D24-3FEB-BC87-2950-3106B9CCA89E}"/>
              </a:ext>
            </a:extLst>
          </p:cNvPr>
          <p:cNvSpPr>
            <a:spLocks noGrp="1"/>
          </p:cNvSpPr>
          <p:nvPr>
            <p:ph type="title"/>
          </p:nvPr>
        </p:nvSpPr>
        <p:spPr/>
        <p:txBody>
          <a:bodyPr/>
          <a:lstStyle/>
          <a:p>
            <a:r>
              <a:rPr lang="en-US" dirty="0"/>
              <a:t>What action to take?</a:t>
            </a:r>
          </a:p>
        </p:txBody>
      </p:sp>
      <p:pic>
        <p:nvPicPr>
          <p:cNvPr id="2050" name="Picture 2">
            <a:extLst>
              <a:ext uri="{FF2B5EF4-FFF2-40B4-BE49-F238E27FC236}">
                <a16:creationId xmlns:a16="http://schemas.microsoft.com/office/drawing/2014/main" id="{C303110B-3787-F2B5-6B10-C2A8F7D7F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221" y="412477"/>
            <a:ext cx="3926224" cy="5446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wall, indoor, floor&#10;&#10;Description automatically generated">
            <a:extLst>
              <a:ext uri="{FF2B5EF4-FFF2-40B4-BE49-F238E27FC236}">
                <a16:creationId xmlns:a16="http://schemas.microsoft.com/office/drawing/2014/main" id="{FE510447-3BF0-D948-4998-34303E6AC1C1}"/>
              </a:ext>
            </a:extLst>
          </p:cNvPr>
          <p:cNvPicPr>
            <a:picLocks noChangeAspect="1"/>
          </p:cNvPicPr>
          <p:nvPr/>
        </p:nvPicPr>
        <p:blipFill>
          <a:blip r:embed="rId4"/>
          <a:stretch>
            <a:fillRect/>
          </a:stretch>
        </p:blipFill>
        <p:spPr>
          <a:xfrm>
            <a:off x="4388579" y="3752639"/>
            <a:ext cx="3237340" cy="1843390"/>
          </a:xfrm>
          <a:prstGeom prst="rect">
            <a:avLst/>
          </a:prstGeom>
        </p:spPr>
      </p:pic>
    </p:spTree>
    <p:extLst>
      <p:ext uri="{BB962C8B-B14F-4D97-AF65-F5344CB8AC3E}">
        <p14:creationId xmlns:p14="http://schemas.microsoft.com/office/powerpoint/2010/main" val="367046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6769E7-0A15-8DB8-6590-C69D84D0F1BC}"/>
              </a:ext>
            </a:extLst>
          </p:cNvPr>
          <p:cNvSpPr>
            <a:spLocks noGrp="1"/>
          </p:cNvSpPr>
          <p:nvPr>
            <p:ph type="body" sz="quarter" idx="14"/>
          </p:nvPr>
        </p:nvSpPr>
        <p:spPr/>
        <p:txBody>
          <a:bodyPr/>
          <a:lstStyle/>
          <a:p>
            <a:endParaRPr lang="en-GB" dirty="0"/>
          </a:p>
        </p:txBody>
      </p:sp>
      <p:sp>
        <p:nvSpPr>
          <p:cNvPr id="3" name="Title 2">
            <a:extLst>
              <a:ext uri="{FF2B5EF4-FFF2-40B4-BE49-F238E27FC236}">
                <a16:creationId xmlns:a16="http://schemas.microsoft.com/office/drawing/2014/main" id="{1945A34F-8C43-A105-8FCA-8F825CC3554B}"/>
              </a:ext>
            </a:extLst>
          </p:cNvPr>
          <p:cNvSpPr>
            <a:spLocks noGrp="1"/>
          </p:cNvSpPr>
          <p:nvPr>
            <p:ph type="title"/>
          </p:nvPr>
        </p:nvSpPr>
        <p:spPr/>
        <p:txBody>
          <a:bodyPr/>
          <a:lstStyle/>
          <a:p>
            <a:r>
              <a:rPr lang="en-GB" dirty="0"/>
              <a:t>Questions?</a:t>
            </a:r>
          </a:p>
        </p:txBody>
      </p:sp>
      <p:sp>
        <p:nvSpPr>
          <p:cNvPr id="4" name="Slide Number Placeholder 3">
            <a:extLst>
              <a:ext uri="{FF2B5EF4-FFF2-40B4-BE49-F238E27FC236}">
                <a16:creationId xmlns:a16="http://schemas.microsoft.com/office/drawing/2014/main" id="{1E4D0C05-2A84-5DA3-FF14-E15308CDC848}"/>
              </a:ext>
            </a:extLst>
          </p:cNvPr>
          <p:cNvSpPr>
            <a:spLocks noGrp="1"/>
          </p:cNvSpPr>
          <p:nvPr>
            <p:ph type="sldNum" sz="quarter" idx="12"/>
          </p:nvPr>
        </p:nvSpPr>
        <p:spPr/>
        <p:txBody>
          <a:bodyPr/>
          <a:lstStyle/>
          <a:p>
            <a:fld id="{AA6C878E-6624-8940-965B-E61AF946BCDB}" type="slidenum">
              <a:rPr lang="nl-NL" smtClean="0"/>
              <a:t>26</a:t>
            </a:fld>
            <a:endParaRPr lang="nl-NL"/>
          </a:p>
        </p:txBody>
      </p:sp>
    </p:spTree>
    <p:extLst>
      <p:ext uri="{BB962C8B-B14F-4D97-AF65-F5344CB8AC3E}">
        <p14:creationId xmlns:p14="http://schemas.microsoft.com/office/powerpoint/2010/main" val="155180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C46D66-DE81-750B-4ED3-BEB939C9980C}"/>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Content Placeholder 2">
            <a:extLst>
              <a:ext uri="{FF2B5EF4-FFF2-40B4-BE49-F238E27FC236}">
                <a16:creationId xmlns:a16="http://schemas.microsoft.com/office/drawing/2014/main" id="{00BC7163-A465-DA98-36A3-0D8B13F78F7A}"/>
              </a:ext>
            </a:extLst>
          </p:cNvPr>
          <p:cNvSpPr>
            <a:spLocks noGrp="1"/>
          </p:cNvSpPr>
          <p:nvPr>
            <p:ph sz="quarter" idx="15"/>
          </p:nvPr>
        </p:nvSpPr>
        <p:spPr/>
        <p:txBody>
          <a:bodyPr/>
          <a:lstStyle/>
          <a:p>
            <a:r>
              <a:rPr lang="en-US" b="0" i="0" dirty="0">
                <a:solidFill>
                  <a:srgbClr val="353740"/>
                </a:solidFill>
                <a:effectLst/>
                <a:latin typeface="ColfaxAI"/>
              </a:rPr>
              <a:t>The ability to identify, process, and comprehend the critical elements of information about what is happening</a:t>
            </a:r>
            <a:endParaRPr lang="en-US" dirty="0"/>
          </a:p>
          <a:p>
            <a:r>
              <a:rPr lang="en-US" dirty="0"/>
              <a:t>Types:</a:t>
            </a:r>
          </a:p>
          <a:p>
            <a:pPr lvl="1"/>
            <a:r>
              <a:rPr lang="en-US" dirty="0"/>
              <a:t>Conscious</a:t>
            </a:r>
          </a:p>
          <a:p>
            <a:pPr lvl="1"/>
            <a:r>
              <a:rPr lang="en-US" dirty="0"/>
              <a:t>Subconscious </a:t>
            </a:r>
          </a:p>
        </p:txBody>
      </p:sp>
      <p:sp>
        <p:nvSpPr>
          <p:cNvPr id="4" name="Title 3">
            <a:extLst>
              <a:ext uri="{FF2B5EF4-FFF2-40B4-BE49-F238E27FC236}">
                <a16:creationId xmlns:a16="http://schemas.microsoft.com/office/drawing/2014/main" id="{2E39A329-1734-BC73-4042-ECCB1FFC6AC9}"/>
              </a:ext>
            </a:extLst>
          </p:cNvPr>
          <p:cNvSpPr>
            <a:spLocks noGrp="1"/>
          </p:cNvSpPr>
          <p:nvPr>
            <p:ph type="title"/>
          </p:nvPr>
        </p:nvSpPr>
        <p:spPr/>
        <p:txBody>
          <a:bodyPr/>
          <a:lstStyle/>
          <a:p>
            <a:r>
              <a:rPr lang="en-US" dirty="0"/>
              <a:t>What is situational awareness?</a:t>
            </a:r>
          </a:p>
        </p:txBody>
      </p:sp>
    </p:spTree>
    <p:extLst>
      <p:ext uri="{BB962C8B-B14F-4D97-AF65-F5344CB8AC3E}">
        <p14:creationId xmlns:p14="http://schemas.microsoft.com/office/powerpoint/2010/main" val="25595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BB3289-8DEA-2EC8-FEC2-9253EDE418E6}"/>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38E1C543-A20D-A9A7-AF5B-DDF228869A88}"/>
              </a:ext>
            </a:extLst>
          </p:cNvPr>
          <p:cNvSpPr>
            <a:spLocks noGrp="1"/>
          </p:cNvSpPr>
          <p:nvPr>
            <p:ph sz="quarter" idx="15"/>
          </p:nvPr>
        </p:nvSpPr>
        <p:spPr>
          <a:xfrm>
            <a:off x="537882" y="1471381"/>
            <a:ext cx="9556029" cy="4154984"/>
          </a:xfrm>
        </p:spPr>
        <p:txBody>
          <a:bodyPr/>
          <a:lstStyle/>
          <a:p>
            <a:pPr marL="0" indent="0">
              <a:buNone/>
            </a:pPr>
            <a:r>
              <a:rPr lang="en-US" sz="1800" dirty="0"/>
              <a:t>“Most of the processing in the brain is not available to conscious inspection” (Styles, p. 6)</a:t>
            </a:r>
          </a:p>
          <a:p>
            <a:pPr marL="0" indent="0">
              <a:buNone/>
            </a:pPr>
            <a:endParaRPr lang="en-US" sz="1800" dirty="0"/>
          </a:p>
          <a:p>
            <a:pPr marL="0" indent="0">
              <a:buNone/>
            </a:pPr>
            <a:r>
              <a:rPr lang="en-US" sz="1800" b="1" dirty="0"/>
              <a:t>Attention</a:t>
            </a:r>
            <a:r>
              <a:rPr lang="en-US" sz="1800" dirty="0"/>
              <a:t> </a:t>
            </a:r>
          </a:p>
          <a:p>
            <a:pPr marL="457200" indent="-457200">
              <a:buFont typeface="+mj-lt"/>
              <a:buAutoNum type="arabicPeriod"/>
            </a:pPr>
            <a:r>
              <a:rPr lang="en-US" sz="1800" dirty="0"/>
              <a:t>Selection of a subset of information for further processing</a:t>
            </a:r>
          </a:p>
          <a:p>
            <a:pPr marL="642938" lvl="1" indent="-342900"/>
            <a:r>
              <a:rPr lang="en-US" sz="1800" dirty="0"/>
              <a:t>Depending on the sensory stimulus (visual, auditory, multisensory…)</a:t>
            </a:r>
          </a:p>
          <a:p>
            <a:pPr lvl="1"/>
            <a:r>
              <a:rPr lang="en-US" sz="1800" dirty="0"/>
              <a:t>Active (controlled by individual’s goals) vs. Passive (controlled by external stimuli) – top-down vs. bottom-up</a:t>
            </a:r>
          </a:p>
          <a:p>
            <a:pPr lvl="1"/>
            <a:r>
              <a:rPr lang="en-US" sz="1800" dirty="0"/>
              <a:t>Focused (selective - sustained) vs. Divided (multitasking)</a:t>
            </a:r>
          </a:p>
          <a:p>
            <a:pPr lvl="1"/>
            <a:r>
              <a:rPr lang="en-US" sz="1800" dirty="0"/>
              <a:t>Internal (internal processes; endogenous) vs. External (external stimuli; exogenous)</a:t>
            </a:r>
          </a:p>
          <a:p>
            <a:pPr marL="457200" indent="-457200">
              <a:buFont typeface="+mj-lt"/>
              <a:buAutoNum type="arabicPeriod"/>
            </a:pPr>
            <a:r>
              <a:rPr lang="en-US" sz="1800" dirty="0"/>
              <a:t>Processing resources allocated to perform a cognitive task</a:t>
            </a:r>
          </a:p>
          <a:p>
            <a:pPr marL="457200" indent="-457200">
              <a:buFont typeface="+mj-lt"/>
              <a:buAutoNum type="arabicPeriod"/>
            </a:pPr>
            <a:r>
              <a:rPr lang="en-US" sz="1800" dirty="0"/>
              <a:t>Outcome of processing that allows us to process certain input</a:t>
            </a:r>
          </a:p>
          <a:p>
            <a:pPr marL="0" indent="0">
              <a:buNone/>
            </a:pPr>
            <a:endParaRPr lang="en-US" sz="1800" dirty="0"/>
          </a:p>
          <a:p>
            <a:pPr marL="0" indent="0">
              <a:buNone/>
            </a:pPr>
            <a:r>
              <a:rPr lang="en-US" sz="1800" dirty="0"/>
              <a:t>Control of attention also involves (executive) action…</a:t>
            </a:r>
          </a:p>
          <a:p>
            <a:endParaRPr lang="en-US" sz="1800" dirty="0"/>
          </a:p>
        </p:txBody>
      </p:sp>
      <p:sp>
        <p:nvSpPr>
          <p:cNvPr id="4" name="Title 3">
            <a:extLst>
              <a:ext uri="{FF2B5EF4-FFF2-40B4-BE49-F238E27FC236}">
                <a16:creationId xmlns:a16="http://schemas.microsoft.com/office/drawing/2014/main" id="{7A56CDED-15FE-1484-E300-0836CEC709C4}"/>
              </a:ext>
            </a:extLst>
          </p:cNvPr>
          <p:cNvSpPr>
            <a:spLocks noGrp="1"/>
          </p:cNvSpPr>
          <p:nvPr>
            <p:ph type="title"/>
          </p:nvPr>
        </p:nvSpPr>
        <p:spPr/>
        <p:txBody>
          <a:bodyPr/>
          <a:lstStyle/>
          <a:p>
            <a:r>
              <a:rPr lang="en-US" dirty="0"/>
              <a:t>Conscious situational awareness?</a:t>
            </a:r>
          </a:p>
        </p:txBody>
      </p:sp>
      <p:pic>
        <p:nvPicPr>
          <p:cNvPr id="1028" name="Picture 4">
            <a:extLst>
              <a:ext uri="{FF2B5EF4-FFF2-40B4-BE49-F238E27FC236}">
                <a16:creationId xmlns:a16="http://schemas.microsoft.com/office/drawing/2014/main" id="{CF86E7F2-6604-8EF2-4FD5-7F6F7C929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91" r="13350"/>
          <a:stretch/>
        </p:blipFill>
        <p:spPr bwMode="auto">
          <a:xfrm>
            <a:off x="10145715" y="2400300"/>
            <a:ext cx="1910573" cy="341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1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4C08C-3CA6-DC77-A259-E82009C52E4C}"/>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Text Placeholder 2">
            <a:extLst>
              <a:ext uri="{FF2B5EF4-FFF2-40B4-BE49-F238E27FC236}">
                <a16:creationId xmlns:a16="http://schemas.microsoft.com/office/drawing/2014/main" id="{344DCB44-287B-B013-5295-8A72166FA15B}"/>
              </a:ext>
            </a:extLst>
          </p:cNvPr>
          <p:cNvSpPr>
            <a:spLocks noGrp="1"/>
          </p:cNvSpPr>
          <p:nvPr>
            <p:ph type="body" sz="quarter" idx="16"/>
          </p:nvPr>
        </p:nvSpPr>
        <p:spPr/>
        <p:txBody>
          <a:bodyPr/>
          <a:lstStyle/>
          <a:p>
            <a:r>
              <a:rPr lang="en-US" dirty="0"/>
              <a:t>What input do we need to understand a given situation?</a:t>
            </a:r>
          </a:p>
        </p:txBody>
      </p:sp>
      <p:sp>
        <p:nvSpPr>
          <p:cNvPr id="4" name="Content Placeholder 3">
            <a:extLst>
              <a:ext uri="{FF2B5EF4-FFF2-40B4-BE49-F238E27FC236}">
                <a16:creationId xmlns:a16="http://schemas.microsoft.com/office/drawing/2014/main" id="{19534A97-1AFF-63BE-AC1F-423611BA8C1F}"/>
              </a:ext>
            </a:extLst>
          </p:cNvPr>
          <p:cNvSpPr>
            <a:spLocks noGrp="1"/>
          </p:cNvSpPr>
          <p:nvPr>
            <p:ph sz="quarter" idx="15"/>
          </p:nvPr>
        </p:nvSpPr>
        <p:spPr/>
        <p:txBody>
          <a:bodyPr/>
          <a:lstStyle/>
          <a:p>
            <a:r>
              <a:rPr lang="en-US" dirty="0"/>
              <a:t>Conscious vs. unconscious information processing (</a:t>
            </a:r>
            <a:r>
              <a:rPr lang="en-US" dirty="0" err="1"/>
              <a:t>Salti</a:t>
            </a:r>
            <a:r>
              <a:rPr lang="en-US" dirty="0"/>
              <a:t>, </a:t>
            </a:r>
            <a:r>
              <a:rPr lang="en-US" dirty="0" err="1"/>
              <a:t>Harel</a:t>
            </a:r>
            <a:r>
              <a:rPr lang="en-US" dirty="0"/>
              <a:t>, &amp; Marti, 2019)</a:t>
            </a:r>
          </a:p>
          <a:p>
            <a:pPr marL="0" indent="0">
              <a:buNone/>
            </a:pPr>
            <a:endParaRPr lang="en-US" dirty="0"/>
          </a:p>
          <a:p>
            <a:pPr marL="0" indent="0">
              <a:buNone/>
            </a:pPr>
            <a:r>
              <a:rPr lang="en-US" dirty="0"/>
              <a:t>3 factors that influence this process:</a:t>
            </a:r>
          </a:p>
          <a:p>
            <a:pPr marL="800100" lvl="1" indent="-457200">
              <a:buFont typeface="+mj-lt"/>
              <a:buAutoNum type="arabicPeriod"/>
            </a:pPr>
            <a:r>
              <a:rPr lang="en-US" dirty="0"/>
              <a:t>Context</a:t>
            </a:r>
            <a:r>
              <a:rPr lang="en-US" dirty="0">
                <a:solidFill>
                  <a:schemeClr val="bg1">
                    <a:lumMod val="75000"/>
                  </a:schemeClr>
                </a:solidFill>
              </a:rPr>
              <a:t>; what we already made</a:t>
            </a:r>
          </a:p>
          <a:p>
            <a:pPr lvl="2"/>
            <a:r>
              <a:rPr lang="en-US" dirty="0"/>
              <a:t>Conceptual understanding of the individual elements of the environment</a:t>
            </a:r>
          </a:p>
          <a:p>
            <a:pPr lvl="2"/>
            <a:r>
              <a:rPr lang="en-US" dirty="0"/>
              <a:t>Prior-knowledge of </a:t>
            </a:r>
            <a:r>
              <a:rPr lang="en-US" i="1" dirty="0"/>
              <a:t>relevant/sampled</a:t>
            </a:r>
            <a:r>
              <a:rPr lang="en-US" dirty="0"/>
              <a:t> individual elements</a:t>
            </a:r>
          </a:p>
          <a:p>
            <a:pPr lvl="2"/>
            <a:r>
              <a:rPr lang="en-US" dirty="0"/>
              <a:t>Causal relationships between the </a:t>
            </a:r>
            <a:r>
              <a:rPr lang="en-US" i="1" dirty="0"/>
              <a:t>relevant/sampled</a:t>
            </a:r>
            <a:r>
              <a:rPr lang="en-US" dirty="0"/>
              <a:t> individual elements</a:t>
            </a:r>
          </a:p>
          <a:p>
            <a:pPr marL="800100" lvl="1" indent="-457200">
              <a:buFont typeface="+mj-lt"/>
              <a:buAutoNum type="arabicPeriod"/>
            </a:pPr>
            <a:r>
              <a:rPr lang="en-US" dirty="0"/>
              <a:t>Stimulus saliency</a:t>
            </a:r>
          </a:p>
          <a:p>
            <a:pPr marL="800100" lvl="1" indent="-457200">
              <a:buFont typeface="+mj-lt"/>
              <a:buAutoNum type="arabicPeriod"/>
            </a:pPr>
            <a:r>
              <a:rPr lang="en-US" dirty="0"/>
              <a:t>Observer’s goals</a:t>
            </a:r>
          </a:p>
          <a:p>
            <a:pPr marL="0" indent="0">
              <a:buNone/>
            </a:pPr>
            <a:endParaRPr lang="en-US" dirty="0"/>
          </a:p>
          <a:p>
            <a:endParaRPr lang="en-US" dirty="0"/>
          </a:p>
          <a:p>
            <a:endParaRPr lang="en-US" dirty="0"/>
          </a:p>
        </p:txBody>
      </p:sp>
      <p:sp>
        <p:nvSpPr>
          <p:cNvPr id="5" name="Title 4">
            <a:extLst>
              <a:ext uri="{FF2B5EF4-FFF2-40B4-BE49-F238E27FC236}">
                <a16:creationId xmlns:a16="http://schemas.microsoft.com/office/drawing/2014/main" id="{726BE4A3-DE3F-1595-E64C-D2B61E273416}"/>
              </a:ext>
            </a:extLst>
          </p:cNvPr>
          <p:cNvSpPr>
            <a:spLocks noGrp="1"/>
          </p:cNvSpPr>
          <p:nvPr>
            <p:ph type="title"/>
          </p:nvPr>
        </p:nvSpPr>
        <p:spPr/>
        <p:txBody>
          <a:bodyPr/>
          <a:lstStyle/>
          <a:p>
            <a:r>
              <a:rPr lang="en-US" dirty="0"/>
              <a:t>How do I achieve situational awareness</a:t>
            </a:r>
          </a:p>
        </p:txBody>
      </p:sp>
    </p:spTree>
    <p:extLst>
      <p:ext uri="{BB962C8B-B14F-4D97-AF65-F5344CB8AC3E}">
        <p14:creationId xmlns:p14="http://schemas.microsoft.com/office/powerpoint/2010/main" val="41587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3745-06EE-6EEA-D6AA-55EA9CC37F3D}"/>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4" name="Title 3">
            <a:extLst>
              <a:ext uri="{FF2B5EF4-FFF2-40B4-BE49-F238E27FC236}">
                <a16:creationId xmlns:a16="http://schemas.microsoft.com/office/drawing/2014/main" id="{20BC5D99-B0ED-0BF5-D620-ED418F95826F}"/>
              </a:ext>
            </a:extLst>
          </p:cNvPr>
          <p:cNvSpPr>
            <a:spLocks noGrp="1"/>
          </p:cNvSpPr>
          <p:nvPr>
            <p:ph type="title"/>
          </p:nvPr>
        </p:nvSpPr>
        <p:spPr/>
        <p:txBody>
          <a:bodyPr/>
          <a:lstStyle/>
          <a:p>
            <a:r>
              <a:rPr lang="en-NL" dirty="0"/>
              <a:t>Working Memory</a:t>
            </a:r>
            <a:r>
              <a:rPr lang="en-US" dirty="0"/>
              <a:t> for Perception</a:t>
            </a:r>
            <a:endParaRPr lang="en-GB" dirty="0"/>
          </a:p>
        </p:txBody>
      </p:sp>
      <p:pic>
        <p:nvPicPr>
          <p:cNvPr id="5" name="Picture 4">
            <a:extLst>
              <a:ext uri="{FF2B5EF4-FFF2-40B4-BE49-F238E27FC236}">
                <a16:creationId xmlns:a16="http://schemas.microsoft.com/office/drawing/2014/main" id="{F72178CC-6836-F144-F141-413A85B7D77D}"/>
              </a:ext>
            </a:extLst>
          </p:cNvPr>
          <p:cNvPicPr>
            <a:picLocks noChangeAspect="1"/>
          </p:cNvPicPr>
          <p:nvPr/>
        </p:nvPicPr>
        <p:blipFill>
          <a:blip r:embed="rId2"/>
          <a:stretch>
            <a:fillRect/>
          </a:stretch>
        </p:blipFill>
        <p:spPr>
          <a:xfrm>
            <a:off x="457201" y="1178489"/>
            <a:ext cx="7767768" cy="4691941"/>
          </a:xfrm>
          <a:prstGeom prst="rect">
            <a:avLst/>
          </a:prstGeom>
        </p:spPr>
      </p:pic>
      <p:sp>
        <p:nvSpPr>
          <p:cNvPr id="6" name="TextBox 5">
            <a:extLst>
              <a:ext uri="{FF2B5EF4-FFF2-40B4-BE49-F238E27FC236}">
                <a16:creationId xmlns:a16="http://schemas.microsoft.com/office/drawing/2014/main" id="{735BF36D-654C-4E68-767A-D843E7C28C37}"/>
              </a:ext>
            </a:extLst>
          </p:cNvPr>
          <p:cNvSpPr txBox="1"/>
          <p:nvPr/>
        </p:nvSpPr>
        <p:spPr>
          <a:xfrm>
            <a:off x="9093121" y="5337830"/>
            <a:ext cx="1957883" cy="369332"/>
          </a:xfrm>
          <a:prstGeom prst="rect">
            <a:avLst/>
          </a:prstGeom>
          <a:noFill/>
        </p:spPr>
        <p:txBody>
          <a:bodyPr wrap="square" rtlCol="0">
            <a:spAutoFit/>
          </a:bodyPr>
          <a:lstStyle/>
          <a:p>
            <a:r>
              <a:rPr lang="en-US" dirty="0" err="1"/>
              <a:t>Baddeley</a:t>
            </a:r>
            <a:r>
              <a:rPr lang="en-US" dirty="0"/>
              <a:t>, 2012</a:t>
            </a:r>
          </a:p>
        </p:txBody>
      </p:sp>
    </p:spTree>
    <p:extLst>
      <p:ext uri="{BB962C8B-B14F-4D97-AF65-F5344CB8AC3E}">
        <p14:creationId xmlns:p14="http://schemas.microsoft.com/office/powerpoint/2010/main" val="38734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882CB-6DDC-7963-61B0-6E60A173A751}"/>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Content Placeholder 2">
            <a:extLst>
              <a:ext uri="{FF2B5EF4-FFF2-40B4-BE49-F238E27FC236}">
                <a16:creationId xmlns:a16="http://schemas.microsoft.com/office/drawing/2014/main" id="{0C7874CC-6A32-D282-89DF-679AF487986C}"/>
              </a:ext>
            </a:extLst>
          </p:cNvPr>
          <p:cNvSpPr>
            <a:spLocks noGrp="1"/>
          </p:cNvSpPr>
          <p:nvPr>
            <p:ph sz="quarter" idx="15"/>
          </p:nvPr>
        </p:nvSpPr>
        <p:spPr/>
        <p:txBody>
          <a:bodyPr/>
          <a:lstStyle/>
          <a:p>
            <a:r>
              <a:rPr lang="en-US" dirty="0"/>
              <a:t>Most important component of WM</a:t>
            </a:r>
          </a:p>
          <a:p>
            <a:r>
              <a:rPr lang="en-US" dirty="0"/>
              <a:t>Has limited capacity, deals with demanding cognitive tasks, resembles attention</a:t>
            </a:r>
          </a:p>
          <a:p>
            <a:r>
              <a:rPr lang="en-US" dirty="0"/>
              <a:t>Is related to executive processes (processes that organize and coordinate the functioning of the cognitive system to achieve current goals)</a:t>
            </a:r>
          </a:p>
          <a:p>
            <a:pPr marL="0" indent="0">
              <a:buNone/>
            </a:pPr>
            <a:br>
              <a:rPr lang="en-US" dirty="0"/>
            </a:br>
            <a:r>
              <a:rPr lang="en-US" dirty="0"/>
              <a:t>Baddeley (1996 – cf. Miyake et al.):</a:t>
            </a:r>
          </a:p>
          <a:p>
            <a:pPr marL="0" indent="0">
              <a:buNone/>
            </a:pPr>
            <a:r>
              <a:rPr lang="en-US" dirty="0"/>
              <a:t>	- focusing attention or concentration</a:t>
            </a:r>
          </a:p>
          <a:p>
            <a:pPr marL="0" indent="0">
              <a:buNone/>
            </a:pPr>
            <a:r>
              <a:rPr lang="en-US" dirty="0"/>
              <a:t>	- dividing attention between two stimulus streams</a:t>
            </a:r>
          </a:p>
          <a:p>
            <a:pPr marL="0" indent="0">
              <a:buNone/>
            </a:pPr>
            <a:r>
              <a:rPr lang="en-US" dirty="0"/>
              <a:t>	- switching attention between tasks</a:t>
            </a:r>
          </a:p>
          <a:p>
            <a:pPr marL="0" indent="0">
              <a:buNone/>
            </a:pPr>
            <a:r>
              <a:rPr lang="en-US" dirty="0"/>
              <a:t>	- interfacing with long-term memory</a:t>
            </a:r>
          </a:p>
          <a:p>
            <a:endParaRPr lang="en-GB" dirty="0"/>
          </a:p>
        </p:txBody>
      </p:sp>
      <p:sp>
        <p:nvSpPr>
          <p:cNvPr id="4" name="Title 3">
            <a:extLst>
              <a:ext uri="{FF2B5EF4-FFF2-40B4-BE49-F238E27FC236}">
                <a16:creationId xmlns:a16="http://schemas.microsoft.com/office/drawing/2014/main" id="{02CF9378-062C-CAF5-A76C-0714500926DC}"/>
              </a:ext>
            </a:extLst>
          </p:cNvPr>
          <p:cNvSpPr>
            <a:spLocks noGrp="1"/>
          </p:cNvSpPr>
          <p:nvPr>
            <p:ph type="title"/>
          </p:nvPr>
        </p:nvSpPr>
        <p:spPr/>
        <p:txBody>
          <a:bodyPr/>
          <a:lstStyle/>
          <a:p>
            <a:r>
              <a:rPr lang="en-US" dirty="0"/>
              <a:t>Central executive</a:t>
            </a:r>
            <a:endParaRPr lang="en-GB" dirty="0"/>
          </a:p>
        </p:txBody>
      </p:sp>
    </p:spTree>
    <p:extLst>
      <p:ext uri="{BB962C8B-B14F-4D97-AF65-F5344CB8AC3E}">
        <p14:creationId xmlns:p14="http://schemas.microsoft.com/office/powerpoint/2010/main" val="238121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04CC69-DE6B-A5C1-7F4C-7FB25BE17BE3}"/>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4" name="Title 3">
            <a:extLst>
              <a:ext uri="{FF2B5EF4-FFF2-40B4-BE49-F238E27FC236}">
                <a16:creationId xmlns:a16="http://schemas.microsoft.com/office/drawing/2014/main" id="{6042DA06-9111-5A0C-6147-DE68E31F6592}"/>
              </a:ext>
            </a:extLst>
          </p:cNvPr>
          <p:cNvSpPr>
            <a:spLocks noGrp="1"/>
          </p:cNvSpPr>
          <p:nvPr>
            <p:ph type="title"/>
          </p:nvPr>
        </p:nvSpPr>
        <p:spPr/>
        <p:txBody>
          <a:bodyPr/>
          <a:lstStyle/>
          <a:p>
            <a:r>
              <a:rPr lang="en-US" dirty="0"/>
              <a:t>Executive Functions</a:t>
            </a:r>
          </a:p>
        </p:txBody>
      </p:sp>
      <p:pic>
        <p:nvPicPr>
          <p:cNvPr id="5" name="Picture 4">
            <a:extLst>
              <a:ext uri="{FF2B5EF4-FFF2-40B4-BE49-F238E27FC236}">
                <a16:creationId xmlns:a16="http://schemas.microsoft.com/office/drawing/2014/main" id="{DD3FE3B8-A631-0F9C-0FA7-E0278849996A}"/>
              </a:ext>
            </a:extLst>
          </p:cNvPr>
          <p:cNvPicPr>
            <a:picLocks noChangeAspect="1"/>
          </p:cNvPicPr>
          <p:nvPr/>
        </p:nvPicPr>
        <p:blipFill>
          <a:blip r:embed="rId3"/>
          <a:stretch>
            <a:fillRect/>
          </a:stretch>
        </p:blipFill>
        <p:spPr>
          <a:xfrm>
            <a:off x="1826851" y="1395354"/>
            <a:ext cx="9144000" cy="4491000"/>
          </a:xfrm>
          <a:prstGeom prst="rect">
            <a:avLst/>
          </a:prstGeom>
        </p:spPr>
      </p:pic>
    </p:spTree>
    <p:extLst>
      <p:ext uri="{BB962C8B-B14F-4D97-AF65-F5344CB8AC3E}">
        <p14:creationId xmlns:p14="http://schemas.microsoft.com/office/powerpoint/2010/main" val="191651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04CC69-DE6B-A5C1-7F4C-7FB25BE17BE3}"/>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4" name="Title 3">
            <a:extLst>
              <a:ext uri="{FF2B5EF4-FFF2-40B4-BE49-F238E27FC236}">
                <a16:creationId xmlns:a16="http://schemas.microsoft.com/office/drawing/2014/main" id="{6042DA06-9111-5A0C-6147-DE68E31F6592}"/>
              </a:ext>
            </a:extLst>
          </p:cNvPr>
          <p:cNvSpPr>
            <a:spLocks noGrp="1"/>
          </p:cNvSpPr>
          <p:nvPr>
            <p:ph type="title"/>
          </p:nvPr>
        </p:nvSpPr>
        <p:spPr/>
        <p:txBody>
          <a:bodyPr/>
          <a:lstStyle/>
          <a:p>
            <a:r>
              <a:rPr lang="en-US" dirty="0"/>
              <a:t>Executive Functions</a:t>
            </a:r>
          </a:p>
        </p:txBody>
      </p:sp>
      <p:pic>
        <p:nvPicPr>
          <p:cNvPr id="3" name="Picture 2" descr="Screen Shot 2016-02-02 at 8.36.26 PM.png">
            <a:extLst>
              <a:ext uri="{FF2B5EF4-FFF2-40B4-BE49-F238E27FC236}">
                <a16:creationId xmlns:a16="http://schemas.microsoft.com/office/drawing/2014/main" id="{E561EF8A-F06D-ED5C-B910-80C1CC882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49" y="1142931"/>
            <a:ext cx="6039199" cy="4866695"/>
          </a:xfrm>
          <a:prstGeom prst="rect">
            <a:avLst/>
          </a:prstGeom>
        </p:spPr>
      </p:pic>
    </p:spTree>
    <p:extLst>
      <p:ext uri="{BB962C8B-B14F-4D97-AF65-F5344CB8AC3E}">
        <p14:creationId xmlns:p14="http://schemas.microsoft.com/office/powerpoint/2010/main" val="379793441"/>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0E2BD38B-0D77-4FF8-AF53-48D514CED2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8d267-56bb-4e22-b975-199a06fd69fa"/>
    <ds:schemaRef ds:uri="d8c712e5-67fc-4595-93cb-a4164dd8e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080B34-2E67-4CAF-8EF6-72F240EC50BC}">
  <ds:schemaRefs>
    <ds:schemaRef ds:uri="http://www.w3.org/XML/1998/namespace"/>
    <ds:schemaRef ds:uri="http://purl.org/dc/elements/1.1/"/>
    <ds:schemaRef ds:uri="http://purl.org/dc/terms/"/>
    <ds:schemaRef ds:uri="bd38d267-56bb-4e22-b975-199a06fd69fa"/>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d8c712e5-67fc-4595-93cb-a4164dd8eff3"/>
  </ds:schemaRefs>
</ds:datastoreItem>
</file>

<file path=docProps/app.xml><?xml version="1.0" encoding="utf-8"?>
<Properties xmlns="http://schemas.openxmlformats.org/officeDocument/2006/extended-properties" xmlns:vt="http://schemas.openxmlformats.org/officeDocument/2006/docPropsVTypes">
  <Template>BUas Powerpoint</Template>
  <TotalTime>692</TotalTime>
  <Words>1623</Words>
  <Application>Microsoft Office PowerPoint</Application>
  <PresentationFormat>Widescreen</PresentationFormat>
  <Paragraphs>187</Paragraphs>
  <Slides>26</Slides>
  <Notes>6</Notes>
  <HiddenSlides>0</HiddenSlides>
  <MMClips>3</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Arial</vt:lpstr>
      <vt:lpstr>BlinkMacSystemFont</vt:lpstr>
      <vt:lpstr>Calibri</vt:lpstr>
      <vt:lpstr>ColfaxAI</vt:lpstr>
      <vt:lpstr>Inter Var</vt:lpstr>
      <vt:lpstr>Lato</vt:lpstr>
      <vt:lpstr>Open Sans</vt:lpstr>
      <vt:lpstr>Open Sans SemiBold</vt:lpstr>
      <vt:lpstr>Open Sans SemiBold</vt:lpstr>
      <vt:lpstr>Roboto-Slab</vt:lpstr>
      <vt:lpstr>Wingdings</vt:lpstr>
      <vt:lpstr>TITLE SIDE</vt:lpstr>
      <vt:lpstr>TEXT SLIDE</vt:lpstr>
      <vt:lpstr>Cognition Fundamentals: Decision-making &amp; Actions</vt:lpstr>
      <vt:lpstr>What we learn and why</vt:lpstr>
      <vt:lpstr>What is situational awareness?</vt:lpstr>
      <vt:lpstr>Conscious situational awareness?</vt:lpstr>
      <vt:lpstr>How do I achieve situational awareness</vt:lpstr>
      <vt:lpstr>Working Memory for Perception</vt:lpstr>
      <vt:lpstr>Central executive</vt:lpstr>
      <vt:lpstr>Executive Functions</vt:lpstr>
      <vt:lpstr>Executive Functions</vt:lpstr>
      <vt:lpstr>Multisensory Challenges</vt:lpstr>
      <vt:lpstr>Rubber Hand Illusion</vt:lpstr>
      <vt:lpstr>Conditional Probabilities</vt:lpstr>
      <vt:lpstr>Conditional Probabilities</vt:lpstr>
      <vt:lpstr>Monty Hall Problem</vt:lpstr>
      <vt:lpstr>Conditional Probabilites</vt:lpstr>
      <vt:lpstr>LTM: Familiarity vs. Recollection</vt:lpstr>
      <vt:lpstr>Familiarity vs. Recollection: The DPSD and CDP Models</vt:lpstr>
      <vt:lpstr>What is decision-making?</vt:lpstr>
      <vt:lpstr>PowerPoint Presentation</vt:lpstr>
      <vt:lpstr>Rewards &amp; Motivation</vt:lpstr>
      <vt:lpstr>Reinforcement Learning</vt:lpstr>
      <vt:lpstr>Active Sampling</vt:lpstr>
      <vt:lpstr>Decision chains for sampling and action</vt:lpstr>
      <vt:lpstr>Information gain/Reduction of Uncertainty</vt:lpstr>
      <vt:lpstr>What action to take?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Heijligers, Bram</cp:lastModifiedBy>
  <cp:revision>93</cp:revision>
  <dcterms:created xsi:type="dcterms:W3CDTF">2022-09-13T13:06:59Z</dcterms:created>
  <dcterms:modified xsi:type="dcterms:W3CDTF">2022-12-15T15:29:35Z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MediaServiceImageTags">
    <vt:lpwstr/>
  </property>
</Properties>
</file>